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1" r:id="rId1"/>
  </p:sldMasterIdLst>
  <p:sldIdLst>
    <p:sldId id="260" r:id="rId2"/>
    <p:sldId id="263" r:id="rId3"/>
    <p:sldId id="261" r:id="rId4"/>
    <p:sldId id="262" r:id="rId5"/>
    <p:sldId id="258" r:id="rId6"/>
    <p:sldId id="264" r:id="rId7"/>
    <p:sldId id="266" r:id="rId8"/>
    <p:sldId id="265" r:id="rId9"/>
    <p:sldId id="268" r:id="rId10"/>
    <p:sldId id="267" r:id="rId11"/>
    <p:sldId id="269" r:id="rId12"/>
    <p:sldId id="270" r:id="rId13"/>
    <p:sldId id="276" r:id="rId14"/>
    <p:sldId id="271" r:id="rId15"/>
    <p:sldId id="272" r:id="rId16"/>
    <p:sldId id="277" r:id="rId17"/>
    <p:sldId id="273" r:id="rId18"/>
    <p:sldId id="280" r:id="rId19"/>
    <p:sldId id="274" r:id="rId20"/>
    <p:sldId id="279" r:id="rId21"/>
    <p:sldId id="275" r:id="rId22"/>
    <p:sldId id="278" r:id="rId23"/>
    <p:sldId id="294" r:id="rId24"/>
    <p:sldId id="295" r:id="rId25"/>
    <p:sldId id="296" r:id="rId26"/>
    <p:sldId id="282" r:id="rId27"/>
    <p:sldId id="281" r:id="rId28"/>
    <p:sldId id="291" r:id="rId29"/>
    <p:sldId id="286" r:id="rId30"/>
    <p:sldId id="290" r:id="rId31"/>
    <p:sldId id="288" r:id="rId32"/>
    <p:sldId id="289" r:id="rId33"/>
    <p:sldId id="285" r:id="rId34"/>
    <p:sldId id="292" r:id="rId35"/>
    <p:sldId id="293" r:id="rId36"/>
    <p:sldId id="297" r:id="rId37"/>
    <p:sldId id="298" r:id="rId38"/>
    <p:sldId id="299" r:id="rId39"/>
    <p:sldId id="300" r:id="rId40"/>
    <p:sldId id="301" r:id="rId41"/>
    <p:sldId id="302" r:id="rId42"/>
    <p:sldId id="256" r:id="rId43"/>
    <p:sldId id="257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6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D661-CB9D-DD45-8565-29B0D30A134B}" type="datetimeFigureOut">
              <a:rPr lang="en-US" smtClean="0"/>
              <a:t>12/18/14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D661-CB9D-DD45-8565-29B0D30A134B}" type="datetimeFigureOut">
              <a:rPr lang="en-US" smtClean="0"/>
              <a:t>12/18/14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1465-F5ED-7347-91E7-CE9D55B10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D661-CB9D-DD45-8565-29B0D30A134B}" type="datetimeFigureOut">
              <a:rPr lang="en-US" smtClean="0"/>
              <a:t>12/18/14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1465-F5ED-7347-91E7-CE9D55B10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4AD661-CB9D-DD45-8565-29B0D30A134B}" type="datetimeFigureOut">
              <a:rPr lang="en-US" smtClean="0"/>
              <a:t>12/18/14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3CE1465-F5ED-7347-91E7-CE9D55B10DE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D661-CB9D-DD45-8565-29B0D30A134B}" type="datetimeFigureOut">
              <a:rPr lang="en-US" smtClean="0"/>
              <a:t>12/18/14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1465-F5ED-7347-91E7-CE9D55B10DE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D661-CB9D-DD45-8565-29B0D30A134B}" type="datetimeFigureOut">
              <a:rPr lang="en-US" smtClean="0"/>
              <a:t>12/18/14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1465-F5ED-7347-91E7-CE9D55B10DE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1465-F5ED-7347-91E7-CE9D55B10DE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D661-CB9D-DD45-8565-29B0D30A134B}" type="datetimeFigureOut">
              <a:rPr lang="en-US" smtClean="0"/>
              <a:t>12/18/14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D661-CB9D-DD45-8565-29B0D30A134B}" type="datetimeFigureOut">
              <a:rPr lang="en-US" smtClean="0"/>
              <a:t>12/18/14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1465-F5ED-7347-91E7-CE9D55B10DE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D661-CB9D-DD45-8565-29B0D30A134B}" type="datetimeFigureOut">
              <a:rPr lang="en-US" smtClean="0"/>
              <a:t>12/18/14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1465-F5ED-7347-91E7-CE9D55B10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4AD661-CB9D-DD45-8565-29B0D30A134B}" type="datetimeFigureOut">
              <a:rPr lang="en-US" smtClean="0"/>
              <a:t>12/18/14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D661-CB9D-DD45-8565-29B0D30A134B}" type="datetimeFigureOut">
              <a:rPr lang="en-US" smtClean="0"/>
              <a:t>12/18/14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CE1465-F5ED-7347-91E7-CE9D55B10DE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14AD661-CB9D-DD45-8565-29B0D30A134B}" type="datetimeFigureOut">
              <a:rPr lang="en-US" smtClean="0"/>
              <a:t>12/18/14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3CE1465-F5ED-7347-91E7-CE9D55B10DE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Great War </a:t>
            </a:r>
          </a:p>
          <a:p>
            <a:r>
              <a:rPr lang="en-US" dirty="0" smtClean="0"/>
              <a:t>1914 - 1918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War 1</a:t>
            </a:r>
            <a:endParaRPr lang="en-US" dirty="0"/>
          </a:p>
        </p:txBody>
      </p:sp>
      <p:pic>
        <p:nvPicPr>
          <p:cNvPr id="5" name="Picture 4" descr="full_5854692.jpeg"/>
          <p:cNvPicPr>
            <a:picLocks noChangeAspect="1"/>
          </p:cNvPicPr>
          <p:nvPr/>
        </p:nvPicPr>
        <p:blipFill>
          <a:blip r:embed="rId2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62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1914 –World War 1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Austro Hungary declares war on Serbia</a:t>
            </a:r>
          </a:p>
          <a:p>
            <a:r>
              <a:rPr lang="en-US" dirty="0" smtClean="0"/>
              <a:t>Russia enters war to aid Serbians</a:t>
            </a:r>
          </a:p>
          <a:p>
            <a:r>
              <a:rPr lang="en-US" dirty="0" smtClean="0"/>
              <a:t>Germany backs Austrians</a:t>
            </a:r>
          </a:p>
          <a:p>
            <a:r>
              <a:rPr lang="en-US" dirty="0" smtClean="0"/>
              <a:t>France aids Russia</a:t>
            </a:r>
          </a:p>
          <a:p>
            <a:r>
              <a:rPr lang="en-US" dirty="0" smtClean="0"/>
              <a:t>Germany declares war on France</a:t>
            </a:r>
          </a:p>
          <a:p>
            <a:r>
              <a:rPr lang="en-US" dirty="0" smtClean="0"/>
              <a:t>Britain enters war to aid France and Russia</a:t>
            </a:r>
            <a:endParaRPr lang="en-US" dirty="0"/>
          </a:p>
        </p:txBody>
      </p:sp>
      <p:pic>
        <p:nvPicPr>
          <p:cNvPr id="5" name="Content Placeholder 4" descr="WWI(1)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653" b="-316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9260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Powers vs. Allied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Germany, Austria, and the Ottoman Empire form the Central Powers</a:t>
            </a:r>
          </a:p>
          <a:p>
            <a:r>
              <a:rPr lang="en-US" dirty="0" smtClean="0"/>
              <a:t>Russia, France and Great Britain form the Allied Powers</a:t>
            </a:r>
          </a:p>
          <a:p>
            <a:r>
              <a:rPr lang="en-US" dirty="0" smtClean="0"/>
              <a:t>Spain, Norway, and the US remain neutral, not taking sides in the conflict.</a:t>
            </a:r>
            <a:endParaRPr lang="en-US" dirty="0"/>
          </a:p>
        </p:txBody>
      </p:sp>
      <p:pic>
        <p:nvPicPr>
          <p:cNvPr id="5" name="Content Placeholder 4" descr="wc06_europedividedm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101" b="-2610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81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Trench Warfare on the Western Front</a:t>
            </a:r>
            <a:endParaRPr lang="en-US" dirty="0"/>
          </a:p>
        </p:txBody>
      </p:sp>
      <p:pic>
        <p:nvPicPr>
          <p:cNvPr id="5" name="Picture 4" descr="83429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49" y="1371600"/>
            <a:ext cx="8526841" cy="522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7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nches_WW1_Diagra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353482"/>
            <a:ext cx="7810500" cy="610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85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66" y="410995"/>
            <a:ext cx="7941909" cy="572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1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nches_WW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" y="554219"/>
            <a:ext cx="8043333" cy="574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8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mblr_m1i9fxFXSE1r2e1wpo1_5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670387"/>
            <a:ext cx="7874000" cy="548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82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ttle_of_the_som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418147"/>
            <a:ext cx="7874000" cy="601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60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W1_sleeping_arrangemen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9" y="465667"/>
            <a:ext cx="7399328" cy="566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86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w1b-091b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834" y="350507"/>
            <a:ext cx="6032500" cy="601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75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ld-War-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3" y="589490"/>
            <a:ext cx="7831668" cy="559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0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4Lydecker77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784901"/>
            <a:ext cx="8509000" cy="413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6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99" y="518584"/>
            <a:ext cx="7852833" cy="55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9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ldiers-writing-lett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78" y="613833"/>
            <a:ext cx="7627056" cy="572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84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1914 – Stalemate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Germany attacked Belgium and France in the hopes of a quick victory on the western front</a:t>
            </a:r>
          </a:p>
          <a:p>
            <a:r>
              <a:rPr lang="en-US" dirty="0" smtClean="0"/>
              <a:t>However, Russia mobilized quickly and entered the war on the eastern front.</a:t>
            </a:r>
          </a:p>
          <a:p>
            <a:r>
              <a:rPr lang="en-US" dirty="0" smtClean="0"/>
              <a:t>The war  became a stalemate, with both sides dug into trenches where </a:t>
            </a:r>
            <a:r>
              <a:rPr lang="en-US" smtClean="0"/>
              <a:t>they remained </a:t>
            </a:r>
            <a:r>
              <a:rPr lang="en-US" dirty="0" smtClean="0"/>
              <a:t>for 4 years.</a:t>
            </a:r>
            <a:endParaRPr lang="en-US" dirty="0"/>
          </a:p>
        </p:txBody>
      </p:sp>
      <p:pic>
        <p:nvPicPr>
          <p:cNvPr id="5" name="Content Placeholder 4" descr="8342934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804" b="-4180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89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1915 – Total War</a:t>
            </a:r>
            <a:endParaRPr lang="en-US" dirty="0"/>
          </a:p>
        </p:txBody>
      </p:sp>
      <p:pic>
        <p:nvPicPr>
          <p:cNvPr id="5" name="Content Placeholder 4" descr="102957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1" b="8591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Modern warfare demanded that most of society’s resources were devoted to war production at home.</a:t>
            </a:r>
          </a:p>
          <a:p>
            <a:r>
              <a:rPr lang="en-US" dirty="0" smtClean="0"/>
              <a:t>Women entered the factories, as men were drafted into war.</a:t>
            </a:r>
          </a:p>
          <a:p>
            <a:r>
              <a:rPr lang="en-US" dirty="0" smtClean="0"/>
              <a:t>People bought war bonds to support the war effort.</a:t>
            </a:r>
          </a:p>
        </p:txBody>
      </p:sp>
    </p:spTree>
    <p:extLst>
      <p:ext uri="{BB962C8B-B14F-4D97-AF65-F5344CB8AC3E}">
        <p14:creationId xmlns:p14="http://schemas.microsoft.com/office/powerpoint/2010/main" val="2098247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1916 – War Fatigue</a:t>
            </a:r>
            <a:endParaRPr lang="en-US" dirty="0"/>
          </a:p>
        </p:txBody>
      </p:sp>
      <p:pic>
        <p:nvPicPr>
          <p:cNvPr id="5" name="Content Placeholder 4" descr="The_Battle_of_the_Somme_film_image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599" b="-59599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European powers  were being exhausted by war</a:t>
            </a:r>
          </a:p>
          <a:p>
            <a:r>
              <a:rPr lang="en-US" dirty="0" smtClean="0"/>
              <a:t>Nations were on the verge of bankruptcy.</a:t>
            </a:r>
          </a:p>
          <a:p>
            <a:r>
              <a:rPr lang="en-US" dirty="0" smtClean="0"/>
              <a:t>The Germans tried to defeat the French at the Battle of Verdun.</a:t>
            </a:r>
          </a:p>
          <a:p>
            <a:r>
              <a:rPr lang="en-US" dirty="0" smtClean="0"/>
              <a:t>The Allied offensive was at the Somme River</a:t>
            </a:r>
          </a:p>
          <a:p>
            <a:r>
              <a:rPr lang="en-US" dirty="0"/>
              <a:t>Thousands were </a:t>
            </a:r>
            <a:r>
              <a:rPr lang="en-US" dirty="0" smtClean="0"/>
              <a:t>killed in a single day and a million soldiers in five months on the western front.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831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'Destroy_this_mad_brute'_WWI_propaganda_poster_(US_version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21" y="221713"/>
            <a:ext cx="4073985" cy="62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20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War 1 Propaganda</a:t>
            </a:r>
            <a:endParaRPr lang="en-US" dirty="0"/>
          </a:p>
        </p:txBody>
      </p:sp>
      <p:pic>
        <p:nvPicPr>
          <p:cNvPr id="5" name="Content Placeholder 4" descr="'Destroy_this_mad_brute'_WWI_propaganda_poster_(US_version)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7" r="-17657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Propaganda is the art of persuasion.</a:t>
            </a:r>
          </a:p>
          <a:p>
            <a:r>
              <a:rPr lang="en-US" dirty="0" smtClean="0"/>
              <a:t>We see it daily in advertising by business</a:t>
            </a:r>
          </a:p>
          <a:p>
            <a:r>
              <a:rPr lang="en-US" dirty="0" smtClean="0"/>
              <a:t>The countries of Europe on all sides used various types of propaganda to persuade their people that the war was worth fighting and supporting</a:t>
            </a:r>
          </a:p>
          <a:p>
            <a:r>
              <a:rPr lang="en-US" dirty="0" smtClean="0"/>
              <a:t>Look at the following posters and explain what appeal is being used.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974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Enemy As Beast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this US propaganda poster, the German army is portrayed as a horrible ape. </a:t>
            </a:r>
          </a:p>
          <a:p>
            <a:r>
              <a:rPr lang="en-US" dirty="0" smtClean="0"/>
              <a:t>The enemy is a beast that must be stopped.</a:t>
            </a:r>
          </a:p>
          <a:p>
            <a:r>
              <a:rPr lang="en-US" dirty="0" smtClean="0"/>
              <a:t>He is raping and pillaging. </a:t>
            </a:r>
          </a:p>
          <a:p>
            <a:r>
              <a:rPr lang="en-US" dirty="0" smtClean="0"/>
              <a:t>The poster asks young men to enlist, or join the army to stop the monster.</a:t>
            </a:r>
            <a:endParaRPr lang="en-US" dirty="0"/>
          </a:p>
        </p:txBody>
      </p:sp>
      <p:pic>
        <p:nvPicPr>
          <p:cNvPr id="5" name="Content Placeholder 4" descr="'Destroy_this_mad_brute'_WWI_propaganda_poster_(US_version)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7" r="-1765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37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g11794u-13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42" y="311457"/>
            <a:ext cx="4634272" cy="616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27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World War 1 began in 1914 and ended in 1918.</a:t>
            </a:r>
          </a:p>
          <a:p>
            <a:r>
              <a:rPr lang="en-US" dirty="0"/>
              <a:t>M</a:t>
            </a:r>
            <a:r>
              <a:rPr lang="en-US" dirty="0" smtClean="0"/>
              <a:t>ost of the nations of Europe took sides, and eventually the US, too.</a:t>
            </a:r>
          </a:p>
          <a:p>
            <a:r>
              <a:rPr lang="en-US" dirty="0" smtClean="0"/>
              <a:t>Much of the war was fought in trenches, with new weapons of war: the tank, machine gun, hand grenades, poison gas, and bi planes</a:t>
            </a:r>
          </a:p>
          <a:p>
            <a:r>
              <a:rPr lang="en-US" dirty="0" smtClean="0"/>
              <a:t>At war’s end over 10 million soldiers died and 7 million civilians perished through disease and starvation.</a:t>
            </a:r>
          </a:p>
        </p:txBody>
      </p:sp>
      <p:pic>
        <p:nvPicPr>
          <p:cNvPr id="9" name="Content Placeholder 8" descr="World-War-I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9" r="182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0319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Heroic Military Men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This German posters shows the soldier as heroic. </a:t>
            </a:r>
          </a:p>
          <a:p>
            <a:r>
              <a:rPr lang="en-US" dirty="0" smtClean="0"/>
              <a:t>He is holding a sword, which symbolizes the knights from the middle ages.</a:t>
            </a:r>
          </a:p>
        </p:txBody>
      </p:sp>
      <p:pic>
        <p:nvPicPr>
          <p:cNvPr id="6" name="Picture 5" descr="3g11794u-13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69" y="1524000"/>
            <a:ext cx="3474974" cy="462171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685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g13222u-15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357" y="372398"/>
            <a:ext cx="4234343" cy="648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174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Soldiers defend women and children</a:t>
            </a:r>
            <a:endParaRPr lang="en-US" dirty="0"/>
          </a:p>
        </p:txBody>
      </p:sp>
      <p:pic>
        <p:nvPicPr>
          <p:cNvPr id="5" name="Content Placeholder 4" descr="3g13222u-152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06" r="-18006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German propaganda poster shows man with arm around his wife and baby.</a:t>
            </a:r>
          </a:p>
          <a:p>
            <a:r>
              <a:rPr lang="en-US" dirty="0" smtClean="0"/>
              <a:t>The text says, “War loans help the guardians of you happiness.”</a:t>
            </a:r>
          </a:p>
          <a:p>
            <a:r>
              <a:rPr lang="en-US" dirty="0" smtClean="0"/>
              <a:t>Government used propaganda to help raise money for the war effort by having citizens buy war bonds.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7338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w1-lusitan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436" y="359431"/>
            <a:ext cx="39751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424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Playing on emotion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this poster a women is shown holding her baby.</a:t>
            </a:r>
          </a:p>
          <a:p>
            <a:r>
              <a:rPr lang="en-US" dirty="0" smtClean="0"/>
              <a:t>Both are underwater.</a:t>
            </a:r>
          </a:p>
          <a:p>
            <a:r>
              <a:rPr lang="en-US" dirty="0" smtClean="0"/>
              <a:t>This was designed to remind Americans of the German U-Boat which sunk the civilian steamship, the Lusitania in 1915.</a:t>
            </a:r>
          </a:p>
          <a:p>
            <a:r>
              <a:rPr lang="en-US" dirty="0" smtClean="0"/>
              <a:t>Defenseless women and children perished.</a:t>
            </a:r>
            <a:endParaRPr lang="en-US" dirty="0"/>
          </a:p>
        </p:txBody>
      </p:sp>
      <p:pic>
        <p:nvPicPr>
          <p:cNvPr id="5" name="Content Placeholder 4" descr="ww1-lusitania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15" r="-1851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8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Your turn to find and analyze  a propaganda poster</a:t>
            </a:r>
            <a:endParaRPr lang="en-US" dirty="0"/>
          </a:p>
        </p:txBody>
      </p:sp>
      <p:pic>
        <p:nvPicPr>
          <p:cNvPr id="5" name="Content Placeholder 4" descr="3g03859u-160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44" r="-9644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Go to the website on world war 1 propaganda poster</a:t>
            </a:r>
          </a:p>
          <a:p>
            <a:r>
              <a:rPr lang="en-US" dirty="0" smtClean="0"/>
              <a:t>Find a poster </a:t>
            </a:r>
          </a:p>
          <a:p>
            <a:r>
              <a:rPr lang="en-US" dirty="0" smtClean="0"/>
              <a:t>Write a paragraph analysis of your poster</a:t>
            </a:r>
          </a:p>
          <a:p>
            <a:r>
              <a:rPr lang="en-US" dirty="0" smtClean="0"/>
              <a:t>Look at my model, as you write your own.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5583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1917 - Russia Out</a:t>
            </a:r>
            <a:endParaRPr lang="en-US" dirty="0"/>
          </a:p>
        </p:txBody>
      </p:sp>
      <p:pic>
        <p:nvPicPr>
          <p:cNvPr id="5" name="Content Placeholder 4" descr="imgre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8" r="18458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March of 1917 the the war weary Russian people overthrew the Tsar, the Russian king.</a:t>
            </a:r>
          </a:p>
          <a:p>
            <a:r>
              <a:rPr lang="en-US" dirty="0" smtClean="0"/>
              <a:t>By October the Russian Communists, called the Bolsheviks and led by Lenin, took over. </a:t>
            </a:r>
          </a:p>
          <a:p>
            <a:r>
              <a:rPr lang="en-US" dirty="0" smtClean="0"/>
              <a:t>Early in 1918 the Russian communists withdrew Russia from World War 1.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3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1917 – The US In</a:t>
            </a:r>
            <a:endParaRPr lang="en-US" dirty="0"/>
          </a:p>
        </p:txBody>
      </p:sp>
      <p:pic>
        <p:nvPicPr>
          <p:cNvPr id="5" name="Content Placeholder 4" descr="350px-Ww-war-1917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906" b="-18906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April of 1917 President Wilson asked the Congress to declare war on Germany.</a:t>
            </a:r>
          </a:p>
          <a:p>
            <a:r>
              <a:rPr lang="en-US" dirty="0" smtClean="0"/>
              <a:t>The US was angered by the sinking of the Lusitania in 1915.</a:t>
            </a:r>
          </a:p>
          <a:p>
            <a:r>
              <a:rPr lang="en-US" dirty="0" smtClean="0"/>
              <a:t>In 1917 the Germans sent a secret telegram to Mexico, promising them land if they came in the war against the US</a:t>
            </a:r>
          </a:p>
          <a:p>
            <a:r>
              <a:rPr lang="en-US" dirty="0" smtClean="0"/>
              <a:t>The Zimmerman Telegram was the final straw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564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1918 – The War’s Final Year</a:t>
            </a:r>
            <a:endParaRPr lang="en-US" dirty="0"/>
          </a:p>
        </p:txBody>
      </p:sp>
      <p:pic>
        <p:nvPicPr>
          <p:cNvPr id="5" name="Content Placeholder 4" descr="troops marching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6" r="22836"/>
          <a:stretch>
            <a:fillRect/>
          </a:stretch>
        </p:blipFill>
        <p:spPr>
          <a:xfrm>
            <a:off x="457200" y="1524000"/>
            <a:ext cx="4059238" cy="4572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By 1918 about two million fresh US troops joined the Allies fighting on the Western Front.</a:t>
            </a:r>
          </a:p>
          <a:p>
            <a:r>
              <a:rPr lang="en-US" dirty="0" smtClean="0"/>
              <a:t>The US also provided much needed money and aid.</a:t>
            </a:r>
          </a:p>
          <a:p>
            <a:r>
              <a:rPr lang="en-US" dirty="0" smtClean="0"/>
              <a:t>The Germans tried a final offensive, but were repulsed by the Allies</a:t>
            </a:r>
          </a:p>
          <a:p>
            <a:r>
              <a:rPr lang="en-US" dirty="0" smtClean="0"/>
              <a:t>Hungry Germans rioted and Austria was near collapse.</a:t>
            </a:r>
          </a:p>
          <a:p>
            <a:r>
              <a:rPr lang="en-US" dirty="0" smtClean="0"/>
              <a:t>The defeated Germans sought an armistice, or  cease fire, with the Allies in November of 1918.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2013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Costs of World War 1</a:t>
            </a:r>
            <a:endParaRPr lang="en-US" dirty="0"/>
          </a:p>
        </p:txBody>
      </p:sp>
      <p:pic>
        <p:nvPicPr>
          <p:cNvPr id="5" name="Content Placeholder 4" descr="_72344917_stretcher-bearer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4" r="17184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9 million soldiers were killed</a:t>
            </a:r>
          </a:p>
          <a:p>
            <a:r>
              <a:rPr lang="en-US" dirty="0" smtClean="0"/>
              <a:t>Millions of soldiers were wounded and “shell shocked.”</a:t>
            </a:r>
            <a:endParaRPr lang="en-US" dirty="0" smtClean="0"/>
          </a:p>
          <a:p>
            <a:r>
              <a:rPr lang="en-US" dirty="0" smtClean="0"/>
              <a:t>10 million civilians died</a:t>
            </a:r>
          </a:p>
          <a:p>
            <a:r>
              <a:rPr lang="en-US" dirty="0" smtClean="0"/>
              <a:t>Over 250 billion dollars were spent on the war</a:t>
            </a:r>
          </a:p>
          <a:p>
            <a:r>
              <a:rPr lang="en-US" dirty="0" smtClean="0"/>
              <a:t>Much of Europe lay in shambles.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389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and Economic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Underlying the conflict was competition between the European powers.</a:t>
            </a:r>
          </a:p>
          <a:p>
            <a:r>
              <a:rPr lang="en-US" dirty="0" smtClean="0"/>
              <a:t>European nations competed for colonies in Asia and Africa.</a:t>
            </a:r>
          </a:p>
          <a:p>
            <a:r>
              <a:rPr lang="en-US" dirty="0" smtClean="0"/>
              <a:t>Each sought military and economic supremacy. </a:t>
            </a:r>
          </a:p>
          <a:p>
            <a:r>
              <a:rPr lang="en-US" dirty="0" smtClean="0"/>
              <a:t>For example, Germany and Britain competed, each trying to create the world’s most powerful navy.</a:t>
            </a:r>
            <a:endParaRPr lang="en-US" dirty="0"/>
          </a:p>
        </p:txBody>
      </p:sp>
      <p:pic>
        <p:nvPicPr>
          <p:cNvPr id="5" name="Content Placeholder 4" descr="map-of-europe-1914-with-capitals-i15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11" b="-1531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53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Wilson’s 14 Points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 President Wilson wanted  there to be a “peace without victory”</a:t>
            </a:r>
          </a:p>
          <a:p>
            <a:r>
              <a:rPr lang="en-US" dirty="0" smtClean="0"/>
              <a:t>He hoped each nation would go home and rebuild, without blaming or punishing their adversary</a:t>
            </a:r>
          </a:p>
          <a:p>
            <a:r>
              <a:rPr lang="en-US" dirty="0" smtClean="0"/>
              <a:t>His ideas were embodied in the 14 Points.</a:t>
            </a:r>
          </a:p>
          <a:p>
            <a:r>
              <a:rPr lang="en-US" dirty="0" smtClean="0"/>
              <a:t>He wanted a League of Nations to prevent future wars.</a:t>
            </a:r>
            <a:endParaRPr lang="en-US" dirty="0"/>
          </a:p>
        </p:txBody>
      </p:sp>
      <p:pic>
        <p:nvPicPr>
          <p:cNvPr id="7" name="Content Placeholder 6" descr="imgre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462" b="-254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787533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Treaty of Versailles</a:t>
            </a:r>
            <a:endParaRPr lang="en-US" dirty="0"/>
          </a:p>
        </p:txBody>
      </p:sp>
      <p:pic>
        <p:nvPicPr>
          <p:cNvPr id="5" name="Content Placeholder 4" descr="tl104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" r="675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nations met in Versailles, France.</a:t>
            </a:r>
          </a:p>
          <a:p>
            <a:r>
              <a:rPr lang="en-US" dirty="0" smtClean="0"/>
              <a:t>The British and the French blamed Germany for World War 1.</a:t>
            </a:r>
          </a:p>
          <a:p>
            <a:r>
              <a:rPr lang="en-US" dirty="0" smtClean="0"/>
              <a:t>They demanded the Central Powers pay war reparations for the damage they caused.</a:t>
            </a:r>
          </a:p>
          <a:p>
            <a:r>
              <a:rPr lang="en-US" dirty="0" smtClean="0"/>
              <a:t>They stripped Germany of its colonies and broke up the Austrian and Ottoman empires.</a:t>
            </a:r>
          </a:p>
          <a:p>
            <a:r>
              <a:rPr lang="en-US" dirty="0" smtClean="0"/>
              <a:t>The Treaty of Versailles punished the Central Powers.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800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626783_or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37" y="900879"/>
            <a:ext cx="8443132" cy="516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65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Changed Map of Europe</a:t>
            </a:r>
            <a:endParaRPr lang="en-US" dirty="0"/>
          </a:p>
        </p:txBody>
      </p:sp>
      <p:pic>
        <p:nvPicPr>
          <p:cNvPr id="6" name="Content Placeholder 5" descr="europe_1919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1" r="18291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Germans lost land, the Alsace Lorraine, to France.</a:t>
            </a:r>
          </a:p>
          <a:p>
            <a:r>
              <a:rPr lang="en-US" dirty="0" smtClean="0"/>
              <a:t>The Austrian Empire was dismantled, creating the nations of Austria, Hungary, and Czechoslovakia</a:t>
            </a:r>
          </a:p>
          <a:p>
            <a:r>
              <a:rPr lang="en-US" dirty="0" smtClean="0"/>
              <a:t>Poland and the Baltic Republics were carved out of land once controlled by the old Russian Empire.</a:t>
            </a:r>
          </a:p>
          <a:p>
            <a:r>
              <a:rPr lang="en-US" dirty="0" smtClean="0"/>
              <a:t>In the Balkans, the new nation of Yugoslavia was created.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740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-of-europe-1914-with-capitals-i1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49" y="0"/>
            <a:ext cx="79547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31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Alliances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Europe was divided by alliances.</a:t>
            </a:r>
          </a:p>
          <a:p>
            <a:r>
              <a:rPr lang="en-US" dirty="0" smtClean="0"/>
              <a:t>Countries pledged support if attacked by an adversary</a:t>
            </a:r>
          </a:p>
          <a:p>
            <a:r>
              <a:rPr lang="en-US" dirty="0" smtClean="0"/>
              <a:t>Germany and Austro Hungary were allied against Russia and France</a:t>
            </a:r>
          </a:p>
          <a:p>
            <a:r>
              <a:rPr lang="en-US" dirty="0" smtClean="0"/>
              <a:t>France, Britain, and Russia were united in their opposition to Germany.</a:t>
            </a:r>
          </a:p>
          <a:p>
            <a:r>
              <a:rPr lang="en-US" dirty="0" smtClean="0"/>
              <a:t>Russia was determined to help the Serbs against the Austro Hungarian Empire.</a:t>
            </a:r>
          </a:p>
          <a:p>
            <a:endParaRPr lang="en-US" dirty="0"/>
          </a:p>
        </p:txBody>
      </p:sp>
      <p:pic>
        <p:nvPicPr>
          <p:cNvPr id="7" name="Content Placeholder 6" descr="WWI Alliances-MapEuropean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924" b="-169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3238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WI Alliances-MapEurop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1" y="438802"/>
            <a:ext cx="6874932" cy="57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06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Assassination in Sarajevo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spark that lit the fire of World War 1 was the assassination of Austro Hungarian Archduke Franz Ferdinand.</a:t>
            </a:r>
          </a:p>
          <a:p>
            <a:r>
              <a:rPr lang="en-US" dirty="0" smtClean="0"/>
              <a:t>He was killed by </a:t>
            </a:r>
            <a:r>
              <a:rPr lang="en-US" dirty="0" err="1" smtClean="0"/>
              <a:t>Gavrilo</a:t>
            </a:r>
            <a:r>
              <a:rPr lang="en-US" dirty="0" smtClean="0"/>
              <a:t> </a:t>
            </a:r>
            <a:r>
              <a:rPr lang="en-US" dirty="0" err="1" smtClean="0"/>
              <a:t>Princip</a:t>
            </a:r>
            <a:r>
              <a:rPr lang="en-US" dirty="0" smtClean="0"/>
              <a:t>,  a member of a  Serbian Nationalist group called the Black Hand.</a:t>
            </a:r>
          </a:p>
          <a:p>
            <a:endParaRPr lang="en-US" dirty="0" smtClean="0"/>
          </a:p>
        </p:txBody>
      </p:sp>
      <p:pic>
        <p:nvPicPr>
          <p:cNvPr id="5" name="Content Placeholder 4" descr="o-SARAJEVO-1914-900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" r="14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70651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WI(1)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83" y="628650"/>
            <a:ext cx="7943850" cy="547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71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2776</TotalTime>
  <Words>1155</Words>
  <Application>Microsoft Macintosh PowerPoint</Application>
  <PresentationFormat>On-screen Show (4:3)</PresentationFormat>
  <Paragraphs>112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Paper</vt:lpstr>
      <vt:lpstr>World War 1</vt:lpstr>
      <vt:lpstr>PowerPoint Presentation</vt:lpstr>
      <vt:lpstr>The Great War</vt:lpstr>
      <vt:lpstr>Military and Economic Competition</vt:lpstr>
      <vt:lpstr>PowerPoint Presentation</vt:lpstr>
      <vt:lpstr>European Alliances</vt:lpstr>
      <vt:lpstr>PowerPoint Presentation</vt:lpstr>
      <vt:lpstr>Assassination in Sarajevo</vt:lpstr>
      <vt:lpstr>PowerPoint Presentation</vt:lpstr>
      <vt:lpstr>1914 –World War 1 Begins</vt:lpstr>
      <vt:lpstr>Central Powers vs. Allied Powers</vt:lpstr>
      <vt:lpstr>Trench Warfare on the Western Front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1914 – Stalemate</vt:lpstr>
      <vt:lpstr>1915 – Total War</vt:lpstr>
      <vt:lpstr>1916 – War Fatigue</vt:lpstr>
      <vt:lpstr>PowerPoint Presentation</vt:lpstr>
      <vt:lpstr>World War 1 Propaganda</vt:lpstr>
      <vt:lpstr>The Enemy As Beast</vt:lpstr>
      <vt:lpstr>PowerPoint Presentation</vt:lpstr>
      <vt:lpstr>Heroic Military Men</vt:lpstr>
      <vt:lpstr>PowerPoint Presentation</vt:lpstr>
      <vt:lpstr>Soldiers defend women and children</vt:lpstr>
      <vt:lpstr>PowerPoint Presentation</vt:lpstr>
      <vt:lpstr>Playing on emotion</vt:lpstr>
      <vt:lpstr>Your turn to find and analyze  a propaganda poster</vt:lpstr>
      <vt:lpstr>1917 - Russia Out</vt:lpstr>
      <vt:lpstr>1917 – The US In</vt:lpstr>
      <vt:lpstr>1918 – The War’s Final Year</vt:lpstr>
      <vt:lpstr>The Costs of World War 1</vt:lpstr>
      <vt:lpstr>Wilson’s 14 Points</vt:lpstr>
      <vt:lpstr>The Treaty of Versailles</vt:lpstr>
      <vt:lpstr>PowerPoint Presentation</vt:lpstr>
      <vt:lpstr>A Changed Map of Europe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1</dc:title>
  <dc:creator>Dave Forrest</dc:creator>
  <cp:lastModifiedBy>Dave Forrest</cp:lastModifiedBy>
  <cp:revision>46</cp:revision>
  <dcterms:created xsi:type="dcterms:W3CDTF">2014-12-08T05:05:01Z</dcterms:created>
  <dcterms:modified xsi:type="dcterms:W3CDTF">2014-12-18T16:52:18Z</dcterms:modified>
</cp:coreProperties>
</file>