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4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EA38-EA62-D94B-A380-166E00E62F5D}" type="datetimeFigureOut">
              <a:rPr lang="en-US" smtClean="0"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D978-9572-E945-9A3E-65D1B6E9859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A155EA38-EA62-D94B-A380-166E00E62F5D}" type="datetimeFigureOut">
              <a:rPr lang="en-US" smtClean="0"/>
              <a:t>5/13/14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C011D978-9572-E945-9A3E-65D1B6E985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EA38-EA62-D94B-A380-166E00E62F5D}" type="datetimeFigureOut">
              <a:rPr lang="en-US" smtClean="0"/>
              <a:t>5/13/14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D978-9572-E945-9A3E-65D1B6E985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A155EA38-EA62-D94B-A380-166E00E62F5D}" type="datetimeFigureOut">
              <a:rPr lang="en-US" smtClean="0"/>
              <a:t>5/13/14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C011D978-9572-E945-9A3E-65D1B6E985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EA38-EA62-D94B-A380-166E00E62F5D}" type="datetimeFigureOut">
              <a:rPr lang="en-US" smtClean="0"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D978-9572-E945-9A3E-65D1B6E985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A155EA38-EA62-D94B-A380-166E00E62F5D}" type="datetimeFigureOut">
              <a:rPr lang="en-US" smtClean="0"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D978-9572-E945-9A3E-65D1B6E9859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EA38-EA62-D94B-A380-166E00E62F5D}" type="datetimeFigureOut">
              <a:rPr lang="en-US" smtClean="0"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D978-9572-E945-9A3E-65D1B6E985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EA38-EA62-D94B-A380-166E00E62F5D}" type="datetimeFigureOut">
              <a:rPr lang="en-US" smtClean="0"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D978-9572-E945-9A3E-65D1B6E9859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EA38-EA62-D94B-A380-166E00E62F5D}" type="datetimeFigureOut">
              <a:rPr lang="en-US" smtClean="0"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D978-9572-E945-9A3E-65D1B6E985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EA38-EA62-D94B-A380-166E00E62F5D}" type="datetimeFigureOut">
              <a:rPr lang="en-US" smtClean="0"/>
              <a:t>5/13/14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D978-9572-E945-9A3E-65D1B6E985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EA38-EA62-D94B-A380-166E00E62F5D}" type="datetimeFigureOut">
              <a:rPr lang="en-US" smtClean="0"/>
              <a:t>5/13/14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D978-9572-E945-9A3E-65D1B6E985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EA38-EA62-D94B-A380-166E00E62F5D}" type="datetimeFigureOut">
              <a:rPr lang="en-US" smtClean="0"/>
              <a:t>5/13/14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D978-9572-E945-9A3E-65D1B6E9859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EA38-EA62-D94B-A380-166E00E62F5D}" type="datetimeFigureOut">
              <a:rPr lang="en-US" smtClean="0"/>
              <a:t>5/13/14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D978-9572-E945-9A3E-65D1B6E985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A155EA38-EA62-D94B-A380-166E00E62F5D}" type="datetimeFigureOut">
              <a:rPr lang="en-US" smtClean="0"/>
              <a:t>5/13/14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C011D978-9572-E945-9A3E-65D1B6E9859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A155EA38-EA62-D94B-A380-166E00E62F5D}" type="datetimeFigureOut">
              <a:rPr lang="en-US" smtClean="0"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C011D978-9572-E945-9A3E-65D1B6E9859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French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The End of the French Monarchy </a:t>
            </a:r>
          </a:p>
          <a:p>
            <a:r>
              <a:rPr lang="en-US" dirty="0" smtClean="0"/>
              <a:t>The Rise and Fall of the French Republic</a:t>
            </a:r>
          </a:p>
          <a:p>
            <a:r>
              <a:rPr lang="en-US" dirty="0" smtClean="0"/>
              <a:t>And</a:t>
            </a:r>
          </a:p>
          <a:p>
            <a:r>
              <a:rPr lang="en-US" dirty="0" smtClean="0"/>
              <a:t> Napoleon Bonaparte</a:t>
            </a:r>
          </a:p>
          <a:p>
            <a:r>
              <a:rPr lang="en-US" dirty="0" smtClean="0"/>
              <a:t>1789-1813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07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Reign of Terror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Jacobins took over the French government. There new government was called the Convention.</a:t>
            </a:r>
          </a:p>
          <a:p>
            <a:r>
              <a:rPr lang="en-US" dirty="0" smtClean="0"/>
              <a:t>They placed the King and Queen on trial as traitors, and executed them by</a:t>
            </a:r>
            <a:r>
              <a:rPr lang="en-US" dirty="0" smtClean="0">
                <a:solidFill>
                  <a:srgbClr val="FF0000"/>
                </a:solidFill>
              </a:rPr>
              <a:t> guillotine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leader of the Jacobins Robespierre ordered the execution of anyone accused of being an enemy of the revolution.</a:t>
            </a:r>
          </a:p>
          <a:p>
            <a:r>
              <a:rPr lang="en-US" dirty="0" smtClean="0"/>
              <a:t>The Reign of Terror killed over 17,000 victims, many of whom were innocent.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" name="Content Placeholder 10" descr="1761019035_ee2a0ac586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09" r="-70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760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Napoleon</a:t>
            </a:r>
            <a:endParaRPr lang="en-US" dirty="0"/>
          </a:p>
        </p:txBody>
      </p:sp>
      <p:pic>
        <p:nvPicPr>
          <p:cNvPr id="5" name="Content Placeholder 4" descr="napoleon-hors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r="1948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Convention ended in 1795 with the establishment of the Directory government.</a:t>
            </a:r>
          </a:p>
          <a:p>
            <a:r>
              <a:rPr lang="en-US" dirty="0" smtClean="0"/>
              <a:t>It was made up of middle class leaders, elected by male citizens with property.</a:t>
            </a:r>
          </a:p>
          <a:p>
            <a:r>
              <a:rPr lang="en-US" dirty="0" smtClean="0"/>
              <a:t>This weak government was overthrown in a military </a:t>
            </a:r>
            <a:r>
              <a:rPr lang="en-US" dirty="0" smtClean="0">
                <a:solidFill>
                  <a:schemeClr val="bg1"/>
                </a:solidFill>
              </a:rPr>
              <a:t>coup</a:t>
            </a:r>
            <a:r>
              <a:rPr lang="en-US" dirty="0" smtClean="0"/>
              <a:t>, taken over in 1799 by military hero Napoleon Bonaparte. </a:t>
            </a:r>
          </a:p>
        </p:txBody>
      </p:sp>
    </p:spTree>
    <p:extLst>
      <p:ext uri="{BB962C8B-B14F-4D97-AF65-F5344CB8AC3E}">
        <p14:creationId xmlns:p14="http://schemas.microsoft.com/office/powerpoint/2010/main" val="3356690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Emperor Napoleon</a:t>
            </a:r>
            <a:endParaRPr lang="en-US" dirty="0"/>
          </a:p>
        </p:txBody>
      </p:sp>
      <p:pic>
        <p:nvPicPr>
          <p:cNvPr id="5" name="Content Placeholder 4" descr="Ingres,_Napoleon_on_his_Imperial_throne_crop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7" b="3707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Napoleon crowned himself </a:t>
            </a:r>
            <a:r>
              <a:rPr lang="en-US" dirty="0" smtClean="0">
                <a:solidFill>
                  <a:srgbClr val="921F07"/>
                </a:solidFill>
              </a:rPr>
              <a:t>emperor</a:t>
            </a:r>
            <a:r>
              <a:rPr lang="en-US" dirty="0" smtClean="0"/>
              <a:t>, an all powerful leader, of the French empire.</a:t>
            </a:r>
          </a:p>
          <a:p>
            <a:r>
              <a:rPr lang="en-US" dirty="0" smtClean="0"/>
              <a:t>He held a </a:t>
            </a:r>
            <a:r>
              <a:rPr lang="en-US" dirty="0" smtClean="0">
                <a:solidFill>
                  <a:srgbClr val="921F07"/>
                </a:solidFill>
              </a:rPr>
              <a:t>plebiscite</a:t>
            </a:r>
            <a:r>
              <a:rPr lang="en-US" dirty="0" smtClean="0"/>
              <a:t>, a popular vote, in which he was elected by a large margin.</a:t>
            </a:r>
          </a:p>
          <a:p>
            <a:r>
              <a:rPr lang="en-US" dirty="0" smtClean="0"/>
              <a:t>Some have called Napoleon the first modern </a:t>
            </a:r>
            <a:r>
              <a:rPr lang="en-US" dirty="0" smtClean="0">
                <a:solidFill>
                  <a:srgbClr val="921F07"/>
                </a:solidFill>
              </a:rPr>
              <a:t>dictator</a:t>
            </a:r>
            <a:r>
              <a:rPr lang="en-US" dirty="0" smtClean="0"/>
              <a:t>, because he took power through military means and had absolute control of French society.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724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Napoleonic Code</a:t>
            </a:r>
            <a:endParaRPr lang="en-US" dirty="0"/>
          </a:p>
        </p:txBody>
      </p:sp>
      <p:pic>
        <p:nvPicPr>
          <p:cNvPr id="5" name="Content Placeholder 4" descr="Code-Civil-1804-1p1fjbn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9" r="-2789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Napoleon gained support for many of his policies which included:</a:t>
            </a:r>
          </a:p>
          <a:p>
            <a:r>
              <a:rPr lang="en-US" dirty="0" smtClean="0"/>
              <a:t>Restoring Order</a:t>
            </a:r>
          </a:p>
          <a:p>
            <a:r>
              <a:rPr lang="en-US" dirty="0" smtClean="0"/>
              <a:t>Controlling rising prices</a:t>
            </a:r>
          </a:p>
          <a:p>
            <a:r>
              <a:rPr lang="en-US" dirty="0" smtClean="0"/>
              <a:t>Building roads and canals</a:t>
            </a:r>
          </a:p>
          <a:p>
            <a:r>
              <a:rPr lang="en-US" dirty="0" smtClean="0"/>
              <a:t>Making peace with the Catholic Church</a:t>
            </a:r>
          </a:p>
          <a:p>
            <a:r>
              <a:rPr lang="en-US" dirty="0" smtClean="0"/>
              <a:t>Instituting the Napoleonic Code which called for equality of all citizens and  religious freedom.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95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Napoleonic Wars</a:t>
            </a:r>
            <a:endParaRPr lang="en-US" dirty="0"/>
          </a:p>
        </p:txBody>
      </p:sp>
      <p:pic>
        <p:nvPicPr>
          <p:cNvPr id="5" name="Content Placeholder 4" descr="121210_PAN_Napoleon1812.jpg.CROP.rectangle3-larg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911" b="-48911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Napoleon used war to create a vast European empire which included control of Belgium, and parts of Italy and Germany.</a:t>
            </a:r>
          </a:p>
          <a:p>
            <a:r>
              <a:rPr lang="en-US" dirty="0" smtClean="0"/>
              <a:t>He created the Federation of the Rhine under his control.</a:t>
            </a:r>
          </a:p>
          <a:p>
            <a:r>
              <a:rPr lang="en-US" dirty="0" smtClean="0"/>
              <a:t>He put his own brother on the throne of Spain. </a:t>
            </a:r>
          </a:p>
          <a:p>
            <a:r>
              <a:rPr lang="en-US" dirty="0" smtClean="0"/>
              <a:t>By 1812 Napoleon controlled most of Europe, with the exception of Britain.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233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Napoleon’s Defeat</a:t>
            </a:r>
            <a:endParaRPr lang="en-US" dirty="0"/>
          </a:p>
        </p:txBody>
      </p:sp>
      <p:pic>
        <p:nvPicPr>
          <p:cNvPr id="5" name="Content Placeholder 4" descr="waterloo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9" r="23709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France tried to isolate Britain by keeping it from trading with its neighbors.</a:t>
            </a:r>
          </a:p>
          <a:p>
            <a:r>
              <a:rPr lang="en-US" dirty="0" smtClean="0"/>
              <a:t>The French empire fueled </a:t>
            </a:r>
            <a:r>
              <a:rPr lang="en-US" dirty="0" smtClean="0">
                <a:solidFill>
                  <a:srgbClr val="921F07"/>
                </a:solidFill>
              </a:rPr>
              <a:t>nationalism</a:t>
            </a:r>
            <a:r>
              <a:rPr lang="en-US" dirty="0" smtClean="0"/>
              <a:t>, loyalty to a person’s country. </a:t>
            </a:r>
          </a:p>
          <a:p>
            <a:r>
              <a:rPr lang="en-US" dirty="0" smtClean="0"/>
              <a:t>Revolt against France broke out throughout Europe.</a:t>
            </a:r>
          </a:p>
          <a:p>
            <a:r>
              <a:rPr lang="en-US" dirty="0" smtClean="0"/>
              <a:t>The French Army was stopped in Russia due to the cold winter.</a:t>
            </a:r>
          </a:p>
          <a:p>
            <a:r>
              <a:rPr lang="en-US" dirty="0" smtClean="0"/>
              <a:t>The British defeated Napoleon’s army at Waterloo.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377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Congress of Vienna</a:t>
            </a:r>
            <a:endParaRPr lang="en-US" dirty="0"/>
          </a:p>
        </p:txBody>
      </p:sp>
      <p:pic>
        <p:nvPicPr>
          <p:cNvPr id="5" name="Content Placeholder 4" descr="Map_congress_of_vienna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825" b="-27825"/>
          <a:stretch>
            <a:fillRect/>
          </a:stretch>
        </p:blipFill>
        <p:spPr>
          <a:xfrm>
            <a:off x="762067" y="1828800"/>
            <a:ext cx="3566160" cy="42973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After Napoleon’s defeat, representatives from throughout Europe met in Vienna.</a:t>
            </a:r>
          </a:p>
          <a:p>
            <a:r>
              <a:rPr lang="en-US" dirty="0" smtClean="0"/>
              <a:t>They tried to restore peace, but also monarchies to Europe.</a:t>
            </a:r>
          </a:p>
          <a:p>
            <a:r>
              <a:rPr lang="en-US" dirty="0" smtClean="0"/>
              <a:t>They limited France powers by creating strong countries on its borders.</a:t>
            </a:r>
          </a:p>
          <a:p>
            <a:r>
              <a:rPr lang="en-US" dirty="0" smtClean="0"/>
              <a:t>They put King Louis XVIII on the French throne.</a:t>
            </a:r>
          </a:p>
          <a:p>
            <a:r>
              <a:rPr lang="en-US" dirty="0" smtClean="0"/>
              <a:t>The Congress also  created the </a:t>
            </a:r>
            <a:r>
              <a:rPr lang="en-US" dirty="0" smtClean="0">
                <a:solidFill>
                  <a:srgbClr val="921F07"/>
                </a:solidFill>
              </a:rPr>
              <a:t>Concert of Europe</a:t>
            </a:r>
            <a:r>
              <a:rPr lang="en-US" dirty="0" smtClean="0"/>
              <a:t>, an attempt to have European countries meet to discuss peace.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330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Old Regime</a:t>
            </a:r>
            <a:endParaRPr lang="en-US" dirty="0"/>
          </a:p>
        </p:txBody>
      </p:sp>
      <p:pic>
        <p:nvPicPr>
          <p:cNvPr id="12" name="Content Placeholder 11" descr="m1fy5spwo3dc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0" r="-4240"/>
          <a:stretch>
            <a:fillRect/>
          </a:stretch>
        </p:blipFill>
        <p:spPr/>
      </p:pic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1789 France was divided into three social classes, called </a:t>
            </a:r>
            <a:r>
              <a:rPr lang="en-US" dirty="0" smtClean="0">
                <a:solidFill>
                  <a:srgbClr val="FF0000"/>
                </a:solidFill>
              </a:rPr>
              <a:t>Estates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First Estate was made of up of the </a:t>
            </a:r>
            <a:r>
              <a:rPr lang="en-US" dirty="0" smtClean="0">
                <a:solidFill>
                  <a:srgbClr val="FF0000"/>
                </a:solidFill>
              </a:rPr>
              <a:t>clergy</a:t>
            </a:r>
            <a:r>
              <a:rPr lang="en-US" dirty="0" smtClean="0"/>
              <a:t> from the Roman Catholic church. They owned 10 % of the land and paid no taxes.</a:t>
            </a:r>
          </a:p>
          <a:p>
            <a:r>
              <a:rPr lang="en-US" dirty="0" smtClean="0"/>
              <a:t>The Second Estate were the </a:t>
            </a:r>
            <a:r>
              <a:rPr lang="en-US" dirty="0" smtClean="0">
                <a:solidFill>
                  <a:srgbClr val="FF0000"/>
                </a:solidFill>
              </a:rPr>
              <a:t>nobility</a:t>
            </a:r>
            <a:r>
              <a:rPr lang="en-US" dirty="0" smtClean="0"/>
              <a:t>. These large land held the top government jobs and also paid no taxes.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764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third Estate</a:t>
            </a:r>
            <a:endParaRPr lang="en-US" dirty="0"/>
          </a:p>
        </p:txBody>
      </p:sp>
      <p:pic>
        <p:nvPicPr>
          <p:cNvPr id="5" name="Content Placeholder 4" descr="url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799" b="-34799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97% of France’s population belonged to the Third Estate.</a:t>
            </a:r>
          </a:p>
          <a:p>
            <a:r>
              <a:rPr lang="en-US" dirty="0" smtClean="0"/>
              <a:t>The majority were peasants who paid rent to land owners, a tithe to the church, and taxes to the King.</a:t>
            </a:r>
          </a:p>
          <a:p>
            <a:r>
              <a:rPr lang="en-US" dirty="0" smtClean="0"/>
              <a:t>Poor urban workers faced unemployment and rising food prices.</a:t>
            </a:r>
          </a:p>
          <a:p>
            <a:r>
              <a:rPr lang="en-US" dirty="0" smtClean="0"/>
              <a:t>The middle class members of the Third </a:t>
            </a:r>
            <a:r>
              <a:rPr lang="en-US" dirty="0"/>
              <a:t>E</a:t>
            </a:r>
            <a:r>
              <a:rPr lang="en-US" dirty="0" smtClean="0"/>
              <a:t>state were lawyers, merchants, and professionals called the </a:t>
            </a:r>
            <a:r>
              <a:rPr lang="en-US" dirty="0" smtClean="0">
                <a:solidFill>
                  <a:srgbClr val="FF0000"/>
                </a:solidFill>
              </a:rPr>
              <a:t>Bourgeoisie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45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Louis XVI</a:t>
            </a:r>
            <a:endParaRPr lang="en-US" dirty="0"/>
          </a:p>
        </p:txBody>
      </p:sp>
      <p:pic>
        <p:nvPicPr>
          <p:cNvPr id="5" name="Content Placeholder 4" descr="LluisXVI_Callet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6" r="-3796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France was a monarchy ruled by King Louis XVI and his Austrian Queen, Maria Antoinette.</a:t>
            </a:r>
          </a:p>
          <a:p>
            <a:r>
              <a:rPr lang="en-US" dirty="0" smtClean="0"/>
              <a:t>Louis XVI inherited a France deeply in debt from spending on wars and a lavish royal court.</a:t>
            </a:r>
          </a:p>
          <a:p>
            <a:r>
              <a:rPr lang="en-US" dirty="0" smtClean="0"/>
              <a:t>France borrowed, but by 1789 the King needed to raise taxes to pay its mounting debt.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22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Estates General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order to solve the financial crisis King Louis XVI called for a meeting of the three.</a:t>
            </a:r>
          </a:p>
          <a:p>
            <a:r>
              <a:rPr lang="en-US" dirty="0" smtClean="0"/>
              <a:t>This was a </a:t>
            </a:r>
            <a:r>
              <a:rPr lang="en-US" dirty="0" smtClean="0">
                <a:solidFill>
                  <a:srgbClr val="FF0000"/>
                </a:solidFill>
              </a:rPr>
              <a:t>legislative</a:t>
            </a:r>
            <a:r>
              <a:rPr lang="en-US" dirty="0" smtClean="0"/>
              <a:t>, or law making body, which had not met in over 175 years.</a:t>
            </a:r>
          </a:p>
          <a:p>
            <a:r>
              <a:rPr lang="en-US" dirty="0" smtClean="0"/>
              <a:t>To prepare for the meeting King Louis had each estate prepare its grievances.</a:t>
            </a:r>
          </a:p>
          <a:p>
            <a:r>
              <a:rPr lang="en-US" dirty="0" smtClean="0"/>
              <a:t>Each estate only received one vote, so the tiny clergy and nobility could out vote the much larger Third Estate at the meeting.</a:t>
            </a:r>
          </a:p>
          <a:p>
            <a:endParaRPr lang="en-US" dirty="0"/>
          </a:p>
        </p:txBody>
      </p:sp>
      <p:pic>
        <p:nvPicPr>
          <p:cNvPr id="8" name="Content Placeholder 7" descr="d852b586aba4412fa8d313686d86ec65_1M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0" r="250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420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Assembly</a:t>
            </a:r>
            <a:endParaRPr lang="en-US" dirty="0"/>
          </a:p>
        </p:txBody>
      </p:sp>
      <p:pic>
        <p:nvPicPr>
          <p:cNvPr id="5" name="Content Placeholder 4" descr="tennis-court-oath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797" b="-41797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The Estates General met in May of 1789.</a:t>
            </a:r>
          </a:p>
          <a:p>
            <a:r>
              <a:rPr lang="en-US" sz="4200" dirty="0" smtClean="0"/>
              <a:t>The Third Estate demanded that delegates be counted by head, and not by Estate.</a:t>
            </a:r>
          </a:p>
          <a:p>
            <a:r>
              <a:rPr lang="en-US" sz="4200" dirty="0" smtClean="0"/>
              <a:t>The King refused and locked them out of the Estates General. </a:t>
            </a:r>
          </a:p>
          <a:p>
            <a:r>
              <a:rPr lang="en-US" sz="4200" dirty="0" smtClean="0"/>
              <a:t>The Third Estate moved its meeting to an indoor tennis court, declaring itself a National Assembly representing the French people.</a:t>
            </a:r>
          </a:p>
          <a:p>
            <a:endParaRPr lang="en-US" sz="42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40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Storming of Bastille</a:t>
            </a:r>
            <a:endParaRPr lang="en-US" dirty="0"/>
          </a:p>
        </p:txBody>
      </p:sp>
      <p:pic>
        <p:nvPicPr>
          <p:cNvPr id="5" name="Content Placeholder 4" descr="Storming_bastille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421" b="-30421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Rumors spread that the King planned to dissolve the National Assembly.</a:t>
            </a:r>
          </a:p>
          <a:p>
            <a:r>
              <a:rPr lang="en-US" dirty="0" smtClean="0"/>
              <a:t>On July 14, 1789 an armed crowd in Paris took over the royal prison called the Bastille.</a:t>
            </a:r>
          </a:p>
          <a:p>
            <a:r>
              <a:rPr lang="en-US" dirty="0" smtClean="0"/>
              <a:t>They killed the guards and freed several prisoners. </a:t>
            </a:r>
          </a:p>
          <a:p>
            <a:r>
              <a:rPr lang="en-US" dirty="0" smtClean="0"/>
              <a:t>The Bastille was a symbol of royal authority.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326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Declaration of Rights</a:t>
            </a:r>
            <a:endParaRPr lang="en-US" sz="3600" dirty="0"/>
          </a:p>
        </p:txBody>
      </p:sp>
      <p:pic>
        <p:nvPicPr>
          <p:cNvPr id="5" name="Content Placeholder 4" descr="declaration-of-the-rights-of-man-and-citizen-french-school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01" r="-3001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Between 1789 and 1791 the National Assembly limited the monarchy of Louis XVI.</a:t>
            </a:r>
          </a:p>
          <a:p>
            <a:r>
              <a:rPr lang="en-US" dirty="0" smtClean="0"/>
              <a:t>They passed a Declaration of Rights of Man and Citizen which called for liberty and equality, and included many ideas from the American Declaration of Independence.</a:t>
            </a:r>
          </a:p>
          <a:p>
            <a:r>
              <a:rPr lang="en-US" dirty="0" smtClean="0"/>
              <a:t>The National Assembly called for the nobles to give up their special privileges and for taxes to be levied more fairly among French citizens.</a:t>
            </a:r>
          </a:p>
          <a:p>
            <a:r>
              <a:rPr lang="en-US" dirty="0" smtClean="0"/>
              <a:t>It put Catholic Church officials under government control.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261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Radicals Take Over</a:t>
            </a:r>
            <a:endParaRPr lang="en-US" dirty="0"/>
          </a:p>
        </p:txBody>
      </p:sp>
      <p:pic>
        <p:nvPicPr>
          <p:cNvPr id="5" name="Content Placeholder 4" descr="french-revolution-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0" r="1146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1791 the Royal family tried to escape France. They were captured and imprisoned as traitors.</a:t>
            </a:r>
          </a:p>
          <a:p>
            <a:r>
              <a:rPr lang="en-US" dirty="0" smtClean="0"/>
              <a:t>European allies of the King, Prussia and Austria, attacked France.</a:t>
            </a:r>
          </a:p>
          <a:p>
            <a:r>
              <a:rPr lang="en-US" dirty="0" smtClean="0"/>
              <a:t>Radicals in the National Assembly, called </a:t>
            </a:r>
            <a:r>
              <a:rPr lang="en-US" dirty="0" smtClean="0">
                <a:solidFill>
                  <a:srgbClr val="FF0000"/>
                </a:solidFill>
              </a:rPr>
              <a:t>Jacobins</a:t>
            </a:r>
            <a:r>
              <a:rPr lang="en-US" dirty="0" smtClean="0"/>
              <a:t>, took over.</a:t>
            </a:r>
          </a:p>
          <a:p>
            <a:r>
              <a:rPr lang="en-US" dirty="0" smtClean="0"/>
              <a:t>They declared a French </a:t>
            </a:r>
            <a:r>
              <a:rPr lang="en-US" dirty="0" smtClean="0">
                <a:solidFill>
                  <a:srgbClr val="FF0000"/>
                </a:solidFill>
              </a:rPr>
              <a:t>Republic</a:t>
            </a:r>
            <a:r>
              <a:rPr lang="en-US" dirty="0" smtClean="0"/>
              <a:t>, a government without the 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71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159</TotalTime>
  <Words>953</Words>
  <Application>Microsoft Macintosh PowerPoint</Application>
  <PresentationFormat>On-screen Show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Precedent</vt:lpstr>
      <vt:lpstr>The French Revolution</vt:lpstr>
      <vt:lpstr>The Old Regime</vt:lpstr>
      <vt:lpstr>The third Estate</vt:lpstr>
      <vt:lpstr>King Louis XVI</vt:lpstr>
      <vt:lpstr>The Estates General</vt:lpstr>
      <vt:lpstr>National Assembly</vt:lpstr>
      <vt:lpstr>Storming of Bastille</vt:lpstr>
      <vt:lpstr>Declaration of Rights</vt:lpstr>
      <vt:lpstr>Radicals Take Over</vt:lpstr>
      <vt:lpstr>The Reign of Terror</vt:lpstr>
      <vt:lpstr>Rise of Napoleon</vt:lpstr>
      <vt:lpstr>Emperor Napoleon</vt:lpstr>
      <vt:lpstr>Napoleonic Code</vt:lpstr>
      <vt:lpstr>Napoleonic Wars</vt:lpstr>
      <vt:lpstr>Napoleon’s Defeat</vt:lpstr>
      <vt:lpstr>Congress of Vienna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French Revolution</dc:title>
  <dc:creator>Dave Forrest</dc:creator>
  <cp:lastModifiedBy>Dave Forrest</cp:lastModifiedBy>
  <cp:revision>20</cp:revision>
  <dcterms:created xsi:type="dcterms:W3CDTF">2014-05-13T15:14:14Z</dcterms:created>
  <dcterms:modified xsi:type="dcterms:W3CDTF">2014-05-13T17:53:22Z</dcterms:modified>
</cp:coreProperties>
</file>