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6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A134C5B1-6A68-9142-B011-33B6AE944441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7C0ADA4C-C4EB-1843-B099-48DC725488D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5B1-6A68-9142-B011-33B6AE944441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A4C-C4EB-1843-B099-48DC725488D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5B1-6A68-9142-B011-33B6AE944441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A4C-C4EB-1843-B099-48DC725488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5B1-6A68-9142-B011-33B6AE944441}" type="datetimeFigureOut">
              <a:rPr lang="en-US" smtClean="0"/>
              <a:t>5/12/14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A4C-C4EB-1843-B099-48DC72548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5B1-6A68-9142-B011-33B6AE944441}" type="datetimeFigureOut">
              <a:rPr lang="en-US" smtClean="0"/>
              <a:t>5/12/14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A4C-C4EB-1843-B099-48DC72548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5B1-6A68-9142-B011-33B6AE944441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A4C-C4EB-1843-B099-48DC72548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5B1-6A68-9142-B011-33B6AE944441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A4C-C4EB-1843-B099-48DC725488DA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5B1-6A68-9142-B011-33B6AE944441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A4C-C4EB-1843-B099-48DC72548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5B1-6A68-9142-B011-33B6AE944441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A4C-C4EB-1843-B099-48DC725488D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5B1-6A68-9142-B011-33B6AE944441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A4C-C4EB-1843-B099-48DC72548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5B1-6A68-9142-B011-33B6AE944441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A4C-C4EB-1843-B099-48DC72548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5B1-6A68-9142-B011-33B6AE944441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A4C-C4EB-1843-B099-48DC72548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5B1-6A68-9142-B011-33B6AE944441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A4C-C4EB-1843-B099-48DC72548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A134C5B1-6A68-9142-B011-33B6AE944441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7C0ADA4C-C4EB-1843-B099-48DC725488D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5B1-6A68-9142-B011-33B6AE944441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A4C-C4EB-1843-B099-48DC725488D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5B1-6A68-9142-B011-33B6AE944441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A4C-C4EB-1843-B099-48DC725488D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5B1-6A68-9142-B011-33B6AE944441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A4C-C4EB-1843-B099-48DC72548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5B1-6A68-9142-B011-33B6AE944441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A4C-C4EB-1843-B099-48DC725488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5B1-6A68-9142-B011-33B6AE944441}" type="datetimeFigureOut">
              <a:rPr lang="en-US" smtClean="0"/>
              <a:t>5/12/14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A4C-C4EB-1843-B099-48DC725488D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5B1-6A68-9142-B011-33B6AE944441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A4C-C4EB-1843-B099-48DC725488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A134C5B1-6A68-9142-B011-33B6AE944441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7C0ADA4C-C4EB-1843-B099-48DC725488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Enlightenment and the English and American Revolutions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Spread of Democratic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08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 Forms </a:t>
            </a:r>
            <a:r>
              <a:rPr lang="en-US" dirty="0" smtClean="0"/>
              <a:t>a Republic</a:t>
            </a:r>
            <a:endParaRPr lang="en-US" dirty="0"/>
          </a:p>
        </p:txBody>
      </p:sp>
      <p:pic>
        <p:nvPicPr>
          <p:cNvPr id="5" name="Content Placeholder 4" descr="United-States-Branches-of-Government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144" b="-24144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After the overthrow of the British, the Americans created a republic, or representative democracy.</a:t>
            </a:r>
          </a:p>
          <a:p>
            <a:r>
              <a:rPr lang="en-US" dirty="0" smtClean="0"/>
              <a:t>Most colonists wanted no </a:t>
            </a:r>
            <a:r>
              <a:rPr lang="en-US" dirty="0" smtClean="0"/>
              <a:t>king, but an elected President.</a:t>
            </a:r>
          </a:p>
          <a:p>
            <a:r>
              <a:rPr lang="en-US" dirty="0" smtClean="0"/>
              <a:t>The Congress, like the Parliament, made </a:t>
            </a:r>
            <a:r>
              <a:rPr lang="en-US" dirty="0" smtClean="0"/>
              <a:t>laws.</a:t>
            </a:r>
          </a:p>
          <a:p>
            <a:r>
              <a:rPr lang="en-US" dirty="0" smtClean="0"/>
              <a:t>Americans formed a </a:t>
            </a:r>
            <a:r>
              <a:rPr lang="en-US" dirty="0" smtClean="0"/>
              <a:t>court system, much of it based on English Common Law.</a:t>
            </a:r>
          </a:p>
          <a:p>
            <a:r>
              <a:rPr lang="en-US" dirty="0" smtClean="0"/>
              <a:t>Before the Constitution was ratified it included a Bill </a:t>
            </a:r>
            <a:r>
              <a:rPr lang="en-US" dirty="0" smtClean="0"/>
              <a:t>of Rights, similar to the English Bill of Rights</a:t>
            </a:r>
            <a:r>
              <a:rPr lang="en-US" dirty="0" smtClean="0"/>
              <a:t>, </a:t>
            </a:r>
            <a:r>
              <a:rPr lang="en-US" dirty="0" smtClean="0"/>
              <a:t>to protect citizens against an unfair national government.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9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Enlightenment</a:t>
            </a:r>
            <a:endParaRPr lang="en-US" dirty="0"/>
          </a:p>
        </p:txBody>
      </p:sp>
      <p:pic>
        <p:nvPicPr>
          <p:cNvPr id="7" name="Content Placeholder 6" descr="16633180-abstract-word-cloud-for-age-of-enlightenment-with-related-tags-and-term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26" b="-16126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Enlightenment began in the early 18</a:t>
            </a:r>
            <a:r>
              <a:rPr lang="en-US" baseline="30000" dirty="0" smtClean="0"/>
              <a:t>th</a:t>
            </a:r>
            <a:r>
              <a:rPr lang="en-US" dirty="0" smtClean="0"/>
              <a:t> century, the 1700’s.</a:t>
            </a:r>
          </a:p>
          <a:p>
            <a:r>
              <a:rPr lang="en-US" dirty="0" smtClean="0"/>
              <a:t>The Enlightenment was </a:t>
            </a:r>
            <a:r>
              <a:rPr lang="en-US" dirty="0" smtClean="0"/>
              <a:t>also </a:t>
            </a:r>
            <a:r>
              <a:rPr lang="en-US" dirty="0" smtClean="0"/>
              <a:t>called </a:t>
            </a:r>
            <a:r>
              <a:rPr lang="en-US" dirty="0" smtClean="0"/>
              <a:t>The </a:t>
            </a:r>
            <a:r>
              <a:rPr lang="en-US" dirty="0" smtClean="0"/>
              <a:t>Age of Reason </a:t>
            </a:r>
          </a:p>
          <a:p>
            <a:r>
              <a:rPr lang="en-US" dirty="0" smtClean="0"/>
              <a:t>Enlightenment thinkers believed that human beings could solve scientific and social challenges with the human mind.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83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Philosophes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Enlightenment thinkers were called </a:t>
            </a:r>
            <a:r>
              <a:rPr lang="en-US" dirty="0" smtClean="0">
                <a:solidFill>
                  <a:srgbClr val="FF0000"/>
                </a:solidFill>
              </a:rPr>
              <a:t>Philosophes.</a:t>
            </a:r>
          </a:p>
          <a:p>
            <a:r>
              <a:rPr lang="en-US" dirty="0" smtClean="0"/>
              <a:t>These were </a:t>
            </a:r>
            <a:r>
              <a:rPr lang="en-US" dirty="0" smtClean="0"/>
              <a:t>thinkers who wrote about science and society. </a:t>
            </a:r>
          </a:p>
          <a:p>
            <a:r>
              <a:rPr lang="en-US" dirty="0" smtClean="0"/>
              <a:t>For example, </a:t>
            </a:r>
            <a:r>
              <a:rPr lang="en-US" dirty="0" smtClean="0">
                <a:solidFill>
                  <a:srgbClr val="FF0000"/>
                </a:solidFill>
              </a:rPr>
              <a:t>Voltaire</a:t>
            </a:r>
            <a:r>
              <a:rPr lang="en-US" dirty="0" smtClean="0"/>
              <a:t>, </a:t>
            </a:r>
            <a:r>
              <a:rPr lang="en-US" dirty="0" smtClean="0"/>
              <a:t>wrote about freedom </a:t>
            </a:r>
            <a:r>
              <a:rPr lang="en-US" dirty="0" smtClean="0"/>
              <a:t>of thought and </a:t>
            </a:r>
            <a:r>
              <a:rPr lang="en-US" dirty="0" smtClean="0"/>
              <a:t>speech.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Montesquieu</a:t>
            </a:r>
            <a:r>
              <a:rPr lang="en-US" dirty="0" smtClean="0"/>
              <a:t> believed in the separation of powers in government.</a:t>
            </a:r>
          </a:p>
          <a:p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2277533"/>
            <a:ext cx="2463800" cy="3302000"/>
          </a:xfrm>
          <a:prstGeom prst="rect">
            <a:avLst/>
          </a:prstGeom>
        </p:spPr>
      </p:pic>
      <p:pic>
        <p:nvPicPr>
          <p:cNvPr id="12" name="Content Placeholder 11" descr="imgres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8" r="170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9014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Locke versus Hobbes</a:t>
            </a:r>
            <a:endParaRPr lang="en-US" dirty="0"/>
          </a:p>
        </p:txBody>
      </p:sp>
      <p:pic>
        <p:nvPicPr>
          <p:cNvPr id="5" name="Content Placeholder 4" descr="imgr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" b="154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Thomas </a:t>
            </a:r>
            <a:r>
              <a:rPr lang="en-US" dirty="0" smtClean="0">
                <a:solidFill>
                  <a:srgbClr val="FF0000"/>
                </a:solidFill>
              </a:rPr>
              <a:t>Hobbes</a:t>
            </a:r>
            <a:r>
              <a:rPr lang="en-US" dirty="0" smtClean="0"/>
              <a:t> believed a strong government was necessary because people were naturally selfish and corrupt. Therefore, Hobbes </a:t>
            </a:r>
            <a:r>
              <a:rPr lang="en-US" dirty="0" smtClean="0"/>
              <a:t>thought </a:t>
            </a:r>
            <a:r>
              <a:rPr lang="en-US" dirty="0" smtClean="0"/>
              <a:t>people should accept </a:t>
            </a:r>
            <a:r>
              <a:rPr lang="en-US" dirty="0" smtClean="0"/>
              <a:t>total power from a King, called an </a:t>
            </a:r>
            <a:r>
              <a:rPr lang="en-US" dirty="0" smtClean="0">
                <a:solidFill>
                  <a:srgbClr val="FF0000"/>
                </a:solidFill>
              </a:rPr>
              <a:t>absolute monarch</a:t>
            </a:r>
            <a:r>
              <a:rPr lang="en-US" dirty="0" smtClean="0"/>
              <a:t>.</a:t>
            </a:r>
          </a:p>
          <a:p>
            <a:r>
              <a:rPr lang="en-US" dirty="0" smtClean="0"/>
              <a:t>John </a:t>
            </a:r>
            <a:r>
              <a:rPr lang="en-US" dirty="0" smtClean="0">
                <a:solidFill>
                  <a:srgbClr val="FF0000"/>
                </a:solidFill>
              </a:rPr>
              <a:t>Locke</a:t>
            </a:r>
            <a:r>
              <a:rPr lang="en-US" dirty="0" smtClean="0"/>
              <a:t> believed most people were moral and that all people had natural rights to life, liberty and property</a:t>
            </a:r>
          </a:p>
          <a:p>
            <a:r>
              <a:rPr lang="en-US" dirty="0" smtClean="0"/>
              <a:t>Locked believed government should protect these </a:t>
            </a:r>
            <a:r>
              <a:rPr lang="en-US" dirty="0" smtClean="0"/>
              <a:t>rights and serve the people.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9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747" y="503238"/>
            <a:ext cx="7313613" cy="868362"/>
          </a:xfrm>
        </p:spPr>
        <p:txBody>
          <a:bodyPr/>
          <a:lstStyle/>
          <a:p>
            <a:r>
              <a:rPr lang="en-US" dirty="0" smtClean="0"/>
              <a:t>Limited Monarchs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1215 a group of wealthy English landowners forced the king to accept </a:t>
            </a:r>
            <a:r>
              <a:rPr lang="en-US" dirty="0" smtClean="0">
                <a:solidFill>
                  <a:srgbClr val="FF0000"/>
                </a:solidFill>
              </a:rPr>
              <a:t>the Magna </a:t>
            </a:r>
            <a:r>
              <a:rPr lang="en-US" dirty="0" err="1" smtClean="0">
                <a:solidFill>
                  <a:srgbClr val="FF0000"/>
                </a:solidFill>
              </a:rPr>
              <a:t>Carta</a:t>
            </a:r>
            <a:r>
              <a:rPr lang="en-US" dirty="0" smtClean="0"/>
              <a:t>, limiting his power.</a:t>
            </a:r>
          </a:p>
          <a:p>
            <a:r>
              <a:rPr lang="en-US" dirty="0" smtClean="0"/>
              <a:t>After that the King had to consult the </a:t>
            </a:r>
            <a:r>
              <a:rPr lang="en-US" dirty="0" smtClean="0">
                <a:solidFill>
                  <a:srgbClr val="FF0000"/>
                </a:solidFill>
              </a:rPr>
              <a:t>Parliament</a:t>
            </a:r>
            <a:r>
              <a:rPr lang="en-US" dirty="0" smtClean="0"/>
              <a:t>, a law making group.</a:t>
            </a:r>
          </a:p>
          <a:p>
            <a:r>
              <a:rPr lang="en-US" dirty="0" smtClean="0"/>
              <a:t>This created a </a:t>
            </a:r>
            <a:r>
              <a:rPr lang="en-US" dirty="0" smtClean="0">
                <a:solidFill>
                  <a:srgbClr val="FF0000"/>
                </a:solidFill>
              </a:rPr>
              <a:t>limited monarchy</a:t>
            </a:r>
            <a:r>
              <a:rPr lang="en-US" dirty="0" smtClean="0"/>
              <a:t> in England</a:t>
            </a:r>
          </a:p>
          <a:p>
            <a:r>
              <a:rPr lang="en-US" dirty="0" smtClean="0"/>
              <a:t>The royal courts established </a:t>
            </a:r>
            <a:r>
              <a:rPr lang="en-US" dirty="0" smtClean="0">
                <a:solidFill>
                  <a:srgbClr val="FF0000"/>
                </a:solidFill>
              </a:rPr>
              <a:t>common law</a:t>
            </a:r>
            <a:r>
              <a:rPr lang="en-US" dirty="0" smtClean="0"/>
              <a:t>, a legal system based on court rulings.</a:t>
            </a:r>
          </a:p>
        </p:txBody>
      </p:sp>
      <p:pic>
        <p:nvPicPr>
          <p:cNvPr id="7" name="Content Placeholder 6" descr="Magna_Carta_(British_Library_Cotton_MS_Augustus_II.106)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356" b="-353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0566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English Revolution</a:t>
            </a:r>
            <a:endParaRPr lang="en-US" dirty="0"/>
          </a:p>
        </p:txBody>
      </p:sp>
      <p:pic>
        <p:nvPicPr>
          <p:cNvPr id="5" name="Content Placeholder 4" descr="books_hydra_mayday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602" b="-36602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the 1600’s England had a </a:t>
            </a:r>
            <a:r>
              <a:rPr lang="en-US" dirty="0" smtClean="0">
                <a:solidFill>
                  <a:srgbClr val="FF0000"/>
                </a:solidFill>
              </a:rPr>
              <a:t>Civil War</a:t>
            </a:r>
            <a:r>
              <a:rPr lang="en-US" dirty="0" smtClean="0"/>
              <a:t>, which is </a:t>
            </a:r>
            <a:r>
              <a:rPr lang="en-US" dirty="0" smtClean="0"/>
              <a:t>a conflict between two parts of the same society.</a:t>
            </a:r>
          </a:p>
          <a:p>
            <a:r>
              <a:rPr lang="en-US" dirty="0" smtClean="0"/>
              <a:t>The Parliament opposed the King.</a:t>
            </a:r>
          </a:p>
          <a:p>
            <a:r>
              <a:rPr lang="en-US" dirty="0" smtClean="0"/>
              <a:t>Finally, in 1689 the Parliament demanded that the new King and Queen accept the English Bill of Rights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3648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Bill of Rights</a:t>
            </a:r>
            <a:endParaRPr lang="en-US" dirty="0"/>
          </a:p>
        </p:txBody>
      </p:sp>
      <p:pic>
        <p:nvPicPr>
          <p:cNvPr id="5" name="Content Placeholder 4" descr="English_Bill_of_Rights_of_1689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89" r="-3878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English Parliament declared:</a:t>
            </a:r>
          </a:p>
          <a:p>
            <a:r>
              <a:rPr lang="en-US" dirty="0" smtClean="0"/>
              <a:t>The King could not end laws made by Parliament</a:t>
            </a:r>
          </a:p>
          <a:p>
            <a:r>
              <a:rPr lang="en-US" dirty="0" smtClean="0"/>
              <a:t>People could </a:t>
            </a:r>
            <a:r>
              <a:rPr lang="en-US" dirty="0" smtClean="0">
                <a:solidFill>
                  <a:srgbClr val="FF0000"/>
                </a:solidFill>
              </a:rPr>
              <a:t>petition</a:t>
            </a:r>
            <a:r>
              <a:rPr lang="en-US" dirty="0" smtClean="0"/>
              <a:t>, </a:t>
            </a:r>
            <a:r>
              <a:rPr lang="en-US" dirty="0" smtClean="0"/>
              <a:t>or sign a list  of grievances, against the king.</a:t>
            </a:r>
          </a:p>
          <a:p>
            <a:r>
              <a:rPr lang="en-US" dirty="0" smtClean="0"/>
              <a:t>People could freely elect the Parliament.</a:t>
            </a:r>
          </a:p>
          <a:p>
            <a:r>
              <a:rPr lang="en-US" dirty="0" smtClean="0"/>
              <a:t>People had freedom of speech.</a:t>
            </a:r>
          </a:p>
          <a:p>
            <a:r>
              <a:rPr lang="en-US" dirty="0" smtClean="0"/>
              <a:t>People could not receive cruel punishments for crimes.</a:t>
            </a:r>
          </a:p>
        </p:txBody>
      </p:sp>
    </p:spTree>
    <p:extLst>
      <p:ext uri="{BB962C8B-B14F-4D97-AF65-F5344CB8AC3E}">
        <p14:creationId xmlns:p14="http://schemas.microsoft.com/office/powerpoint/2010/main" val="862035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American Revolution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1776 the thirteen colonies declared their independence from Britain. </a:t>
            </a:r>
          </a:p>
          <a:p>
            <a:r>
              <a:rPr lang="en-US" dirty="0" smtClean="0"/>
              <a:t>The American colonists resented being taxed by the British, without being represented in the Parliament.</a:t>
            </a:r>
          </a:p>
          <a:p>
            <a:r>
              <a:rPr lang="en-US" dirty="0" smtClean="0"/>
              <a:t>Although they were rebelling against the British, many </a:t>
            </a:r>
            <a:r>
              <a:rPr lang="en-US" dirty="0"/>
              <a:t>of the ideas for the American Revolution </a:t>
            </a:r>
            <a:r>
              <a:rPr lang="en-US" dirty="0" smtClean="0"/>
              <a:t>came the </a:t>
            </a:r>
            <a:r>
              <a:rPr lang="en-US" dirty="0" smtClean="0">
                <a:solidFill>
                  <a:srgbClr val="FF0000"/>
                </a:solidFill>
              </a:rPr>
              <a:t>Natural Rights philosophy </a:t>
            </a:r>
            <a:r>
              <a:rPr lang="en-US" dirty="0" smtClean="0"/>
              <a:t>of  John Locke.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 descr="469r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862" b="-338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61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Declaration of Independence</a:t>
            </a:r>
            <a:endParaRPr lang="en-US" dirty="0"/>
          </a:p>
        </p:txBody>
      </p:sp>
      <p:pic>
        <p:nvPicPr>
          <p:cNvPr id="5" name="Content Placeholder 4" descr="imgr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2" b="4452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Jefferson wrote in the Declaration of </a:t>
            </a:r>
            <a:r>
              <a:rPr lang="en-US" dirty="0" smtClean="0"/>
              <a:t>Independence in 1776.</a:t>
            </a:r>
            <a:endParaRPr lang="en-US" dirty="0" smtClean="0"/>
          </a:p>
          <a:p>
            <a:r>
              <a:rPr lang="en-US" dirty="0" smtClean="0"/>
              <a:t>“We hold the truths to be self evident that all men are created equal. That they </a:t>
            </a:r>
            <a:r>
              <a:rPr lang="en-US" dirty="0" smtClean="0"/>
              <a:t>are endowed by their creator with certain unalienable rights including: life</a:t>
            </a:r>
            <a:r>
              <a:rPr lang="en-US" dirty="0" smtClean="0"/>
              <a:t>, liberty, and the pursuit of happiness.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The Declaration stated the reasons that the 13 colonies wanted to be independent.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6980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4266</TotalTime>
  <Words>543</Words>
  <Application>Microsoft Macintosh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Inkwell</vt:lpstr>
      <vt:lpstr>The Enlightenment and the English and American Revolutions</vt:lpstr>
      <vt:lpstr>The Enlightenment</vt:lpstr>
      <vt:lpstr>The Philosophes</vt:lpstr>
      <vt:lpstr>Locke versus Hobbes</vt:lpstr>
      <vt:lpstr>Limited Monarchs</vt:lpstr>
      <vt:lpstr>The English Revolution</vt:lpstr>
      <vt:lpstr>English Bill of Rights</vt:lpstr>
      <vt:lpstr>The American Revolution</vt:lpstr>
      <vt:lpstr>The Declaration of Independence</vt:lpstr>
      <vt:lpstr>The US Forms a Republic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Enlightenment and the English and American Revolutions</dc:title>
  <dc:creator>Dave Forrest</dc:creator>
  <cp:lastModifiedBy>Dave Forrest</cp:lastModifiedBy>
  <cp:revision>19</cp:revision>
  <dcterms:created xsi:type="dcterms:W3CDTF">2014-05-09T22:51:13Z</dcterms:created>
  <dcterms:modified xsi:type="dcterms:W3CDTF">2014-05-12T22:07:11Z</dcterms:modified>
</cp:coreProperties>
</file>