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60" r:id="rId2"/>
    <p:sldId id="257" r:id="rId3"/>
    <p:sldId id="258" r:id="rId4"/>
    <p:sldId id="259" r:id="rId5"/>
    <p:sldId id="261" r:id="rId6"/>
    <p:sldId id="262" r:id="rId7"/>
    <p:sldId id="263" r:id="rId8"/>
    <p:sldId id="264" r:id="rId9"/>
    <p:sldId id="256" r:id="rId10"/>
    <p:sldId id="265" r:id="rId11"/>
    <p:sldId id="269" r:id="rId12"/>
    <p:sldId id="266" r:id="rId13"/>
    <p:sldId id="267" r:id="rId14"/>
    <p:sldId id="268" r:id="rId15"/>
    <p:sldId id="270" r:id="rId16"/>
    <p:sldId id="271" r:id="rId17"/>
    <p:sldId id="272" r:id="rId18"/>
    <p:sldId id="273" r:id="rId19"/>
    <p:sldId id="274" r:id="rId20"/>
    <p:sldId id="275" r:id="rId21"/>
    <p:sldId id="277" r:id="rId22"/>
    <p:sldId id="278" r:id="rId23"/>
    <p:sldId id="279" r:id="rId24"/>
    <p:sldId id="280" r:id="rId25"/>
    <p:sldId id="281" r:id="rId26"/>
    <p:sldId id="282" r:id="rId27"/>
    <p:sldId id="28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9" d="100"/>
          <a:sy n="59" d="100"/>
        </p:scale>
        <p:origin x="-792"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928"/>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07A46B-4425-B445-B84A-BA73CE2ECD49}" type="datetimeFigureOut">
              <a:rPr lang="en-US" smtClean="0"/>
              <a:t>1/29/15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888265-790E-A34C-9AA3-9E5E9B435C7D}" type="slidenum">
              <a:rPr lang="en-US" smtClean="0"/>
              <a:t>‹#›</a:t>
            </a:fld>
            <a:endParaRPr lang="en-US"/>
          </a:p>
        </p:txBody>
      </p:sp>
    </p:spTree>
    <p:extLst>
      <p:ext uri="{BB962C8B-B14F-4D97-AF65-F5344CB8AC3E}">
        <p14:creationId xmlns:p14="http://schemas.microsoft.com/office/powerpoint/2010/main" val="394185302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888265-790E-A34C-9AA3-9E5E9B435C7D}" type="slidenum">
              <a:rPr lang="en-US" smtClean="0"/>
              <a:t>17</a:t>
            </a:fld>
            <a:endParaRPr lang="en-US"/>
          </a:p>
        </p:txBody>
      </p:sp>
    </p:spTree>
    <p:extLst>
      <p:ext uri="{BB962C8B-B14F-4D97-AF65-F5344CB8AC3E}">
        <p14:creationId xmlns:p14="http://schemas.microsoft.com/office/powerpoint/2010/main" val="4005402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150D65-C64D-44FB-9152-4CC2DE0C9198}" type="datetime1">
              <a:rPr lang="en-US" smtClean="0"/>
              <a:pPr/>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635EB0-D091-417E-ACD5-D65E1C7D8524}" type="datetime1">
              <a:rPr lang="en-US" smtClean="0"/>
              <a:pPr/>
              <a:t>1/29/15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CA09F9-C7D6-4C52-A7E8-5101239A0BA2}" type="datetime1">
              <a:rPr lang="en-US" smtClean="0"/>
              <a:pPr/>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E64A4-35FB-42B6-9183-2C0CE0E36649}" type="datetime1">
              <a:rPr lang="en-US" smtClean="0"/>
              <a:pPr/>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2683B9-6ECA-47FA-93CF-B124A0FAC208}" type="datetime1">
              <a:rPr lang="en-US" smtClean="0"/>
              <a:pPr/>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5FF66B-9476-4BB3-85E9-E01854F07F90}" type="datetime1">
              <a:rPr lang="en-US" smtClean="0"/>
              <a:pPr/>
              <a:t>1/29/15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B23FBD-8F7D-4F85-8085-67BFDB05CB71}" type="datetime1">
              <a:rPr lang="en-US" smtClean="0"/>
              <a:pPr/>
              <a:t>1/29/15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BEB0A-9E3D-4B14-9782-E2AE3DA60D96}"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5D789A-1220-4441-8676-44A034051BFD}" type="datetime1">
              <a:rPr lang="en-US" smtClean="0"/>
              <a:pPr/>
              <a:t>1/29/15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8A266-E364-4B5E-98DD-432668182E1E}" type="datetime1">
              <a:rPr lang="en-US" smtClean="0"/>
              <a:pPr/>
              <a:t>1/29/15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3F2040-9975-4642-A906-1DF87F8BE202}" type="datetime1">
              <a:rPr lang="en-US" smtClean="0"/>
              <a:pPr/>
              <a:t>1/29/15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E52B4A-BA08-4841-AB08-A0D822ABC34D}" type="datetime1">
              <a:rPr lang="en-US" smtClean="0"/>
              <a:pPr/>
              <a:t>1/29/15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75D48070-6A81-47D0-9810-1540B9FEFF61}" type="datetime1">
              <a:rPr lang="en-US" smtClean="0"/>
              <a:pPr/>
              <a:t>1/29/15</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FEBEB0A-9E3D-4B14-9782-E2AE3DA60D96}" type="slidenum">
              <a:rPr lang="en-US" smtClean="0"/>
              <a:pPr/>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6.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7.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 Id="rId3" Type="http://schemas.openxmlformats.org/officeDocument/2006/relationships/image" Target="../media/image8.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9.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0.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1.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2.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3.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4.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5.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6.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7.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8.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Second Semester</a:t>
            </a:r>
            <a:endParaRPr lang="en-US" dirty="0"/>
          </a:p>
        </p:txBody>
      </p:sp>
      <p:sp>
        <p:nvSpPr>
          <p:cNvPr id="5" name="Subtitle 4"/>
          <p:cNvSpPr>
            <a:spLocks noGrp="1"/>
          </p:cNvSpPr>
          <p:nvPr>
            <p:ph type="subTitle" idx="1"/>
          </p:nvPr>
        </p:nvSpPr>
        <p:spPr/>
        <p:txBody>
          <a:bodyPr>
            <a:normAutofit lnSpcReduction="10000"/>
          </a:bodyPr>
          <a:lstStyle/>
          <a:p>
            <a:r>
              <a:rPr lang="en-US" dirty="0" smtClean="0"/>
              <a:t>Units, Grading, and Rule Reminders</a:t>
            </a:r>
          </a:p>
          <a:p>
            <a:r>
              <a:rPr lang="en-US" dirty="0" smtClean="0"/>
              <a:t>Class Reading and Writing Growth</a:t>
            </a:r>
            <a:endParaRPr lang="en-US" dirty="0"/>
          </a:p>
        </p:txBody>
      </p:sp>
    </p:spTree>
    <p:extLst>
      <p:ext uri="{BB962C8B-B14F-4D97-AF65-F5344CB8AC3E}">
        <p14:creationId xmlns:p14="http://schemas.microsoft.com/office/powerpoint/2010/main" val="397407283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Tsarist Russia</a:t>
            </a:r>
            <a:endParaRPr lang="en-US" dirty="0"/>
          </a:p>
        </p:txBody>
      </p:sp>
      <p:sp>
        <p:nvSpPr>
          <p:cNvPr id="3" name="Content Placeholder 2"/>
          <p:cNvSpPr>
            <a:spLocks noGrp="1"/>
          </p:cNvSpPr>
          <p:nvPr>
            <p:ph sz="half" idx="1"/>
          </p:nvPr>
        </p:nvSpPr>
        <p:spPr/>
        <p:txBody>
          <a:bodyPr>
            <a:normAutofit fontScale="62500" lnSpcReduction="20000"/>
          </a:bodyPr>
          <a:lstStyle/>
          <a:p>
            <a:r>
              <a:rPr lang="en-US" sz="3200" dirty="0" smtClean="0"/>
              <a:t>Russia has the largest population of any European nation</a:t>
            </a:r>
          </a:p>
          <a:p>
            <a:r>
              <a:rPr lang="en-US" sz="3200" dirty="0" smtClean="0"/>
              <a:t>Russia is geographically the largest country in the world, spanning both Europe and Asia</a:t>
            </a:r>
          </a:p>
          <a:p>
            <a:r>
              <a:rPr lang="en-US" sz="3200" dirty="0" smtClean="0"/>
              <a:t>For centuries Russia was ruled by a Tsar, an all powerful monarch</a:t>
            </a:r>
          </a:p>
          <a:p>
            <a:r>
              <a:rPr lang="en-US" sz="3200" dirty="0" smtClean="0"/>
              <a:t>The Tsars controlled a vast empire of different nationalities beyond Russia</a:t>
            </a:r>
          </a:p>
          <a:p>
            <a:endParaRPr lang="en-US" dirty="0"/>
          </a:p>
        </p:txBody>
      </p:sp>
      <p:pic>
        <p:nvPicPr>
          <p:cNvPr id="6" name="Content Placeholder 5" descr="imgres.jpg"/>
          <p:cNvPicPr>
            <a:picLocks noGrp="1" noChangeAspect="1"/>
          </p:cNvPicPr>
          <p:nvPr>
            <p:ph sz="half" idx="2"/>
          </p:nvPr>
        </p:nvPicPr>
        <p:blipFill>
          <a:blip r:embed="rId2">
            <a:extLst>
              <a:ext uri="{28A0092B-C50C-407E-A947-70E740481C1C}">
                <a14:useLocalDpi xmlns:a14="http://schemas.microsoft.com/office/drawing/2010/main" val="0"/>
              </a:ext>
            </a:extLst>
          </a:blip>
          <a:srcRect l="-13082" r="-13082"/>
          <a:stretch>
            <a:fillRect/>
          </a:stretch>
        </p:blipFill>
        <p:spPr/>
      </p:pic>
    </p:spTree>
    <p:extLst>
      <p:ext uri="{BB962C8B-B14F-4D97-AF65-F5344CB8AC3E}">
        <p14:creationId xmlns:p14="http://schemas.microsoft.com/office/powerpoint/2010/main" val="174952403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russian-map-1894.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6629" y="1239596"/>
            <a:ext cx="7150100" cy="4673600"/>
          </a:xfrm>
          <a:prstGeom prst="rect">
            <a:avLst/>
          </a:prstGeom>
        </p:spPr>
      </p:pic>
    </p:spTree>
    <p:extLst>
      <p:ext uri="{BB962C8B-B14F-4D97-AF65-F5344CB8AC3E}">
        <p14:creationId xmlns:p14="http://schemas.microsoft.com/office/powerpoint/2010/main" val="396395807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Russian Social Structure</a:t>
            </a:r>
            <a:endParaRPr lang="en-US" dirty="0"/>
          </a:p>
        </p:txBody>
      </p:sp>
      <p:sp>
        <p:nvSpPr>
          <p:cNvPr id="3" name="Content Placeholder 2"/>
          <p:cNvSpPr>
            <a:spLocks noGrp="1"/>
          </p:cNvSpPr>
          <p:nvPr>
            <p:ph sz="half" idx="1"/>
          </p:nvPr>
        </p:nvSpPr>
        <p:spPr/>
        <p:txBody>
          <a:bodyPr>
            <a:normAutofit fontScale="85000" lnSpcReduction="10000"/>
          </a:bodyPr>
          <a:lstStyle/>
          <a:p>
            <a:r>
              <a:rPr lang="en-US" sz="2800" dirty="0" smtClean="0"/>
              <a:t>Below the Tsar were the wealthy land owners called nobles.</a:t>
            </a:r>
          </a:p>
          <a:p>
            <a:r>
              <a:rPr lang="en-US" sz="2800" dirty="0" smtClean="0"/>
              <a:t>They controlled the serfs, who were poor peasants.</a:t>
            </a:r>
          </a:p>
          <a:p>
            <a:r>
              <a:rPr lang="en-US" sz="2800" dirty="0" smtClean="0"/>
              <a:t>The  serfs could not leave the land of the nobles</a:t>
            </a:r>
          </a:p>
          <a:p>
            <a:r>
              <a:rPr lang="en-US" sz="2800" dirty="0" smtClean="0"/>
              <a:t>In 1861 the serfs were emancipated</a:t>
            </a:r>
            <a:endParaRPr lang="en-US" sz="2800" dirty="0"/>
          </a:p>
        </p:txBody>
      </p:sp>
      <p:pic>
        <p:nvPicPr>
          <p:cNvPr id="5" name="Content Placeholder 4" descr="serfs_1-t.jpg"/>
          <p:cNvPicPr>
            <a:picLocks noGrp="1" noChangeAspect="1"/>
          </p:cNvPicPr>
          <p:nvPr>
            <p:ph sz="half" idx="2"/>
          </p:nvPr>
        </p:nvPicPr>
        <p:blipFill>
          <a:blip r:embed="rId2">
            <a:extLst>
              <a:ext uri="{28A0092B-C50C-407E-A947-70E740481C1C}">
                <a14:useLocalDpi xmlns:a14="http://schemas.microsoft.com/office/drawing/2010/main" val="0"/>
              </a:ext>
            </a:extLst>
          </a:blip>
          <a:srcRect t="-30355" b="-30355"/>
          <a:stretch>
            <a:fillRect/>
          </a:stretch>
        </p:blipFill>
        <p:spPr/>
      </p:pic>
    </p:spTree>
    <p:extLst>
      <p:ext uri="{BB962C8B-B14F-4D97-AF65-F5344CB8AC3E}">
        <p14:creationId xmlns:p14="http://schemas.microsoft.com/office/powerpoint/2010/main" val="423777195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Opponents to the Tsar</a:t>
            </a:r>
            <a:endParaRPr lang="en-US" dirty="0"/>
          </a:p>
        </p:txBody>
      </p:sp>
      <p:sp>
        <p:nvSpPr>
          <p:cNvPr id="3" name="Content Placeholder 2"/>
          <p:cNvSpPr>
            <a:spLocks noGrp="1"/>
          </p:cNvSpPr>
          <p:nvPr>
            <p:ph sz="half" idx="1"/>
          </p:nvPr>
        </p:nvSpPr>
        <p:spPr/>
        <p:txBody>
          <a:bodyPr>
            <a:noAutofit/>
          </a:bodyPr>
          <a:lstStyle/>
          <a:p>
            <a:r>
              <a:rPr lang="en-US" sz="2000" dirty="0" smtClean="0"/>
              <a:t>The Russian middle class wanted reforms to Tsarist rule.</a:t>
            </a:r>
          </a:p>
          <a:p>
            <a:r>
              <a:rPr lang="en-US" sz="2000" dirty="0" smtClean="0"/>
              <a:t>Liberals wanted a constitution and an elected legislature.</a:t>
            </a:r>
          </a:p>
          <a:p>
            <a:r>
              <a:rPr lang="en-US" sz="2000" dirty="0" smtClean="0"/>
              <a:t>The Russian Radicals were communists, who believed in the ideas of Karl Marx</a:t>
            </a:r>
          </a:p>
          <a:p>
            <a:r>
              <a:rPr lang="en-US" sz="2000" dirty="0" smtClean="0"/>
              <a:t>They were revolutionaries</a:t>
            </a:r>
            <a:r>
              <a:rPr lang="en-US" sz="2800" dirty="0" smtClean="0"/>
              <a:t>, </a:t>
            </a:r>
            <a:r>
              <a:rPr lang="en-US" sz="2000" dirty="0" smtClean="0"/>
              <a:t>who wanted to overthrow the Tsar and make Russia a socialist country</a:t>
            </a:r>
            <a:endParaRPr lang="en-US" sz="2000" dirty="0"/>
          </a:p>
        </p:txBody>
      </p:sp>
      <p:pic>
        <p:nvPicPr>
          <p:cNvPr id="5" name="Content Placeholder 4" descr="assass.jpg"/>
          <p:cNvPicPr>
            <a:picLocks noGrp="1" noChangeAspect="1"/>
          </p:cNvPicPr>
          <p:nvPr>
            <p:ph sz="half" idx="2"/>
          </p:nvPr>
        </p:nvPicPr>
        <p:blipFill>
          <a:blip r:embed="rId2">
            <a:extLst>
              <a:ext uri="{28A0092B-C50C-407E-A947-70E740481C1C}">
                <a14:useLocalDpi xmlns:a14="http://schemas.microsoft.com/office/drawing/2010/main" val="0"/>
              </a:ext>
            </a:extLst>
          </a:blip>
          <a:srcRect l="17636" r="17636"/>
          <a:stretch>
            <a:fillRect/>
          </a:stretch>
        </p:blipFill>
        <p:spPr>
          <a:xfrm>
            <a:off x="4648200" y="609600"/>
            <a:ext cx="3657600" cy="3767138"/>
          </a:xfrm>
        </p:spPr>
      </p:pic>
    </p:spTree>
    <p:extLst>
      <p:ext uri="{BB962C8B-B14F-4D97-AF65-F5344CB8AC3E}">
        <p14:creationId xmlns:p14="http://schemas.microsoft.com/office/powerpoint/2010/main" val="207280948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Revolution of 1905</a:t>
            </a:r>
            <a:endParaRPr lang="en-US" dirty="0"/>
          </a:p>
        </p:txBody>
      </p:sp>
      <p:sp>
        <p:nvSpPr>
          <p:cNvPr id="3" name="Content Placeholder 2"/>
          <p:cNvSpPr>
            <a:spLocks noGrp="1"/>
          </p:cNvSpPr>
          <p:nvPr>
            <p:ph sz="half" idx="1"/>
          </p:nvPr>
        </p:nvSpPr>
        <p:spPr/>
        <p:txBody>
          <a:bodyPr>
            <a:noAutofit/>
          </a:bodyPr>
          <a:lstStyle/>
          <a:p>
            <a:r>
              <a:rPr lang="en-US" sz="2000" dirty="0" smtClean="0"/>
              <a:t>In 1905 peaceful protestors were killed by the Tsar’s soldiers. This was called “Bloody Sunday.”</a:t>
            </a:r>
          </a:p>
          <a:p>
            <a:r>
              <a:rPr lang="en-US" sz="2000" dirty="0" smtClean="0"/>
              <a:t>Strikes spread throughout Russia.</a:t>
            </a:r>
          </a:p>
          <a:p>
            <a:r>
              <a:rPr lang="en-US" sz="2000" dirty="0" smtClean="0"/>
              <a:t>Finally Tsar Nicholas announced changes, including a constitution and a law making group called the Duma.</a:t>
            </a:r>
          </a:p>
        </p:txBody>
      </p:sp>
      <p:pic>
        <p:nvPicPr>
          <p:cNvPr id="5" name="Content Placeholder 4" descr="BloodySunday1905b.jpg"/>
          <p:cNvPicPr>
            <a:picLocks noGrp="1" noChangeAspect="1"/>
          </p:cNvPicPr>
          <p:nvPr>
            <p:ph sz="half" idx="2"/>
          </p:nvPr>
        </p:nvPicPr>
        <p:blipFill>
          <a:blip r:embed="rId2">
            <a:extLst>
              <a:ext uri="{28A0092B-C50C-407E-A947-70E740481C1C}">
                <a14:useLocalDpi xmlns:a14="http://schemas.microsoft.com/office/drawing/2010/main" val="0"/>
              </a:ext>
            </a:extLst>
          </a:blip>
          <a:srcRect t="9157" b="9157"/>
          <a:stretch>
            <a:fillRect/>
          </a:stretch>
        </p:blipFill>
        <p:spPr/>
      </p:pic>
    </p:spTree>
    <p:extLst>
      <p:ext uri="{BB962C8B-B14F-4D97-AF65-F5344CB8AC3E}">
        <p14:creationId xmlns:p14="http://schemas.microsoft.com/office/powerpoint/2010/main" val="353647401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The Russian Revolution</a:t>
            </a:r>
            <a:endParaRPr lang="en-US" dirty="0"/>
          </a:p>
        </p:txBody>
      </p:sp>
      <p:sp>
        <p:nvSpPr>
          <p:cNvPr id="6" name="Subtitle 5"/>
          <p:cNvSpPr>
            <a:spLocks noGrp="1"/>
          </p:cNvSpPr>
          <p:nvPr>
            <p:ph type="subTitle" idx="1"/>
          </p:nvPr>
        </p:nvSpPr>
        <p:spPr/>
        <p:txBody>
          <a:bodyPr/>
          <a:lstStyle/>
          <a:p>
            <a:r>
              <a:rPr lang="en-US" dirty="0" smtClean="0"/>
              <a:t>1917 - 1920</a:t>
            </a:r>
            <a:endParaRPr lang="en-US" dirty="0"/>
          </a:p>
        </p:txBody>
      </p:sp>
    </p:spTree>
    <p:extLst>
      <p:ext uri="{BB962C8B-B14F-4D97-AF65-F5344CB8AC3E}">
        <p14:creationId xmlns:p14="http://schemas.microsoft.com/office/powerpoint/2010/main" val="300288588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Tsar Abdicates</a:t>
            </a:r>
            <a:endParaRPr lang="en-US" dirty="0"/>
          </a:p>
        </p:txBody>
      </p:sp>
      <p:sp>
        <p:nvSpPr>
          <p:cNvPr id="5" name="Content Placeholder 4"/>
          <p:cNvSpPr>
            <a:spLocks noGrp="1"/>
          </p:cNvSpPr>
          <p:nvPr>
            <p:ph sz="half" idx="1"/>
          </p:nvPr>
        </p:nvSpPr>
        <p:spPr/>
        <p:txBody>
          <a:bodyPr>
            <a:normAutofit fontScale="85000" lnSpcReduction="10000"/>
          </a:bodyPr>
          <a:lstStyle/>
          <a:p>
            <a:r>
              <a:rPr lang="en-US" dirty="0" smtClean="0"/>
              <a:t>In 1917 the Russians were war weary, facing shortages on the front and starvation in the cities.</a:t>
            </a:r>
          </a:p>
          <a:p>
            <a:r>
              <a:rPr lang="en-US" dirty="0" smtClean="0"/>
              <a:t>The Tsar unsuccessfully tried to take over leading the Russian Army.</a:t>
            </a:r>
          </a:p>
          <a:p>
            <a:r>
              <a:rPr lang="en-US" dirty="0" smtClean="0"/>
              <a:t>Unrest grew, and the Tsar abdicated, stepping  down in March of 1917.</a:t>
            </a:r>
            <a:endParaRPr lang="en-US" dirty="0"/>
          </a:p>
        </p:txBody>
      </p:sp>
      <p:pic>
        <p:nvPicPr>
          <p:cNvPr id="7" name="Content Placeholder 6" descr="imgres.jpg"/>
          <p:cNvPicPr>
            <a:picLocks noGrp="1" noChangeAspect="1"/>
          </p:cNvPicPr>
          <p:nvPr>
            <p:ph sz="half" idx="2"/>
          </p:nvPr>
        </p:nvPicPr>
        <p:blipFill>
          <a:blip r:embed="rId2">
            <a:extLst>
              <a:ext uri="{28A0092B-C50C-407E-A947-70E740481C1C}">
                <a14:useLocalDpi xmlns:a14="http://schemas.microsoft.com/office/drawing/2010/main" val="0"/>
              </a:ext>
            </a:extLst>
          </a:blip>
          <a:srcRect t="4940" b="4940"/>
          <a:stretch>
            <a:fillRect/>
          </a:stretch>
        </p:blipFill>
        <p:spPr/>
      </p:pic>
    </p:spTree>
    <p:extLst>
      <p:ext uri="{BB962C8B-B14F-4D97-AF65-F5344CB8AC3E}">
        <p14:creationId xmlns:p14="http://schemas.microsoft.com/office/powerpoint/2010/main" val="420173297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Provisional Government</a:t>
            </a:r>
            <a:endParaRPr lang="en-US" dirty="0"/>
          </a:p>
        </p:txBody>
      </p:sp>
      <p:sp>
        <p:nvSpPr>
          <p:cNvPr id="3" name="Content Placeholder 2"/>
          <p:cNvSpPr>
            <a:spLocks noGrp="1"/>
          </p:cNvSpPr>
          <p:nvPr>
            <p:ph sz="half" idx="1"/>
          </p:nvPr>
        </p:nvSpPr>
        <p:spPr/>
        <p:txBody>
          <a:bodyPr>
            <a:normAutofit fontScale="92500" lnSpcReduction="20000"/>
          </a:bodyPr>
          <a:lstStyle/>
          <a:p>
            <a:r>
              <a:rPr lang="en-US" sz="2400" dirty="0" smtClean="0"/>
              <a:t>Middle class liberals, led by Kerensky, set up a provisional or temporary government.</a:t>
            </a:r>
          </a:p>
          <a:p>
            <a:r>
              <a:rPr lang="en-US" sz="2400" dirty="0" smtClean="0"/>
              <a:t>The Russian legislature, the Duma met to make a Constitution.</a:t>
            </a:r>
          </a:p>
          <a:p>
            <a:r>
              <a:rPr lang="en-US" sz="2400" dirty="0" smtClean="0"/>
              <a:t>However, radical socialists set up Soviets, or workers councils, opposing the policies of the new government.</a:t>
            </a:r>
          </a:p>
          <a:p>
            <a:endParaRPr lang="en-US" dirty="0"/>
          </a:p>
        </p:txBody>
      </p:sp>
      <p:pic>
        <p:nvPicPr>
          <p:cNvPr id="5" name="Content Placeholder 4" descr="imgres.jpg"/>
          <p:cNvPicPr>
            <a:picLocks noGrp="1" noChangeAspect="1"/>
          </p:cNvPicPr>
          <p:nvPr>
            <p:ph sz="half" idx="2"/>
          </p:nvPr>
        </p:nvPicPr>
        <p:blipFill>
          <a:blip r:embed="rId3">
            <a:extLst>
              <a:ext uri="{28A0092B-C50C-407E-A947-70E740481C1C}">
                <a14:useLocalDpi xmlns:a14="http://schemas.microsoft.com/office/drawing/2010/main" val="0"/>
              </a:ext>
            </a:extLst>
          </a:blip>
          <a:srcRect l="20872" r="20872"/>
          <a:stretch>
            <a:fillRect/>
          </a:stretch>
        </p:blipFill>
        <p:spPr/>
      </p:pic>
    </p:spTree>
    <p:extLst>
      <p:ext uri="{BB962C8B-B14F-4D97-AF65-F5344CB8AC3E}">
        <p14:creationId xmlns:p14="http://schemas.microsoft.com/office/powerpoint/2010/main" val="254109066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Bolsheviks Take Over</a:t>
            </a:r>
            <a:endParaRPr lang="en-US" dirty="0"/>
          </a:p>
        </p:txBody>
      </p:sp>
      <p:sp>
        <p:nvSpPr>
          <p:cNvPr id="3" name="Content Placeholder 2"/>
          <p:cNvSpPr>
            <a:spLocks noGrp="1"/>
          </p:cNvSpPr>
          <p:nvPr>
            <p:ph sz="half" idx="1"/>
          </p:nvPr>
        </p:nvSpPr>
        <p:spPr>
          <a:xfrm>
            <a:off x="990600" y="437412"/>
            <a:ext cx="3657600" cy="3767328"/>
          </a:xfrm>
        </p:spPr>
        <p:txBody>
          <a:bodyPr>
            <a:normAutofit fontScale="92500"/>
          </a:bodyPr>
          <a:lstStyle/>
          <a:p>
            <a:r>
              <a:rPr lang="en-US" sz="2400" dirty="0" smtClean="0"/>
              <a:t>The radical socialists were called Bolsheviks, meaning the majority.</a:t>
            </a:r>
          </a:p>
          <a:p>
            <a:r>
              <a:rPr lang="en-US" sz="2400" dirty="0" smtClean="0"/>
              <a:t>They were led by V. I. Lenin.</a:t>
            </a:r>
          </a:p>
          <a:p>
            <a:r>
              <a:rPr lang="en-US" sz="2400" dirty="0" smtClean="0"/>
              <a:t>They demanded “peace, bread, and land.” </a:t>
            </a:r>
          </a:p>
          <a:p>
            <a:r>
              <a:rPr lang="en-US" sz="2400" dirty="0" smtClean="0"/>
              <a:t>The provisional government fell in November, and the Bolsheviks took over.</a:t>
            </a:r>
            <a:endParaRPr lang="en-US" sz="2400" dirty="0"/>
          </a:p>
        </p:txBody>
      </p:sp>
      <p:pic>
        <p:nvPicPr>
          <p:cNvPr id="5" name="Content Placeholder 4" descr="images.jpg"/>
          <p:cNvPicPr>
            <a:picLocks noGrp="1" noChangeAspect="1"/>
          </p:cNvPicPr>
          <p:nvPr>
            <p:ph sz="half" idx="2"/>
          </p:nvPr>
        </p:nvPicPr>
        <p:blipFill>
          <a:blip r:embed="rId2">
            <a:extLst>
              <a:ext uri="{28A0092B-C50C-407E-A947-70E740481C1C}">
                <a14:useLocalDpi xmlns:a14="http://schemas.microsoft.com/office/drawing/2010/main" val="0"/>
              </a:ext>
            </a:extLst>
          </a:blip>
          <a:srcRect l="15507" r="15507"/>
          <a:stretch>
            <a:fillRect/>
          </a:stretch>
        </p:blipFill>
        <p:spPr/>
      </p:pic>
    </p:spTree>
    <p:extLst>
      <p:ext uri="{BB962C8B-B14F-4D97-AF65-F5344CB8AC3E}">
        <p14:creationId xmlns:p14="http://schemas.microsoft.com/office/powerpoint/2010/main" val="212997914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Civil War</a:t>
            </a:r>
            <a:endParaRPr lang="en-US" dirty="0"/>
          </a:p>
        </p:txBody>
      </p:sp>
      <p:sp>
        <p:nvSpPr>
          <p:cNvPr id="3" name="Content Placeholder 2"/>
          <p:cNvSpPr>
            <a:spLocks noGrp="1"/>
          </p:cNvSpPr>
          <p:nvPr>
            <p:ph sz="half" idx="1"/>
          </p:nvPr>
        </p:nvSpPr>
        <p:spPr/>
        <p:txBody>
          <a:bodyPr>
            <a:normAutofit fontScale="85000" lnSpcReduction="20000"/>
          </a:bodyPr>
          <a:lstStyle/>
          <a:p>
            <a:r>
              <a:rPr lang="en-US" dirty="0" smtClean="0"/>
              <a:t>Lenin and the Communists consolidated power.</a:t>
            </a:r>
          </a:p>
          <a:p>
            <a:r>
              <a:rPr lang="en-US" dirty="0" smtClean="0"/>
              <a:t>In 1918 they took Russia out of WW 1.</a:t>
            </a:r>
          </a:p>
          <a:p>
            <a:r>
              <a:rPr lang="en-US" dirty="0" smtClean="0"/>
              <a:t>Russia fell into civil war, between the “reds” the communists, and the “whites”, their opponents. </a:t>
            </a:r>
          </a:p>
          <a:p>
            <a:r>
              <a:rPr lang="en-US" dirty="0" smtClean="0"/>
              <a:t>The western nations supported the “whites.”</a:t>
            </a:r>
            <a:endParaRPr lang="en-US" dirty="0"/>
          </a:p>
        </p:txBody>
      </p:sp>
      <p:pic>
        <p:nvPicPr>
          <p:cNvPr id="5" name="Content Placeholder 4" descr="imgres.jpg"/>
          <p:cNvPicPr>
            <a:picLocks noGrp="1" noChangeAspect="1"/>
          </p:cNvPicPr>
          <p:nvPr>
            <p:ph sz="half" idx="2"/>
          </p:nvPr>
        </p:nvPicPr>
        <p:blipFill>
          <a:blip r:embed="rId2">
            <a:extLst>
              <a:ext uri="{28A0092B-C50C-407E-A947-70E740481C1C}">
                <a14:useLocalDpi xmlns:a14="http://schemas.microsoft.com/office/drawing/2010/main" val="0"/>
              </a:ext>
            </a:extLst>
          </a:blip>
          <a:srcRect t="-24358" b="-24358"/>
          <a:stretch>
            <a:fillRect/>
          </a:stretch>
        </p:blipFill>
        <p:spPr/>
      </p:pic>
    </p:spTree>
    <p:extLst>
      <p:ext uri="{BB962C8B-B14F-4D97-AF65-F5344CB8AC3E}">
        <p14:creationId xmlns:p14="http://schemas.microsoft.com/office/powerpoint/2010/main" val="14605436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Semester 2 Units</a:t>
            </a:r>
            <a:endParaRPr lang="en-US" dirty="0"/>
          </a:p>
        </p:txBody>
      </p:sp>
      <p:sp>
        <p:nvSpPr>
          <p:cNvPr id="3" name="Content Placeholder 2"/>
          <p:cNvSpPr>
            <a:spLocks noGrp="1"/>
          </p:cNvSpPr>
          <p:nvPr>
            <p:ph idx="1"/>
          </p:nvPr>
        </p:nvSpPr>
        <p:spPr/>
        <p:txBody>
          <a:bodyPr/>
          <a:lstStyle/>
          <a:p>
            <a:r>
              <a:rPr lang="en-US" dirty="0" smtClean="0"/>
              <a:t>The Rise of Dictators: Stalin and Hitler</a:t>
            </a:r>
          </a:p>
          <a:p>
            <a:r>
              <a:rPr lang="en-US" dirty="0" smtClean="0"/>
              <a:t>World War II</a:t>
            </a:r>
          </a:p>
          <a:p>
            <a:r>
              <a:rPr lang="en-US" dirty="0" smtClean="0"/>
              <a:t>The Cold War</a:t>
            </a:r>
          </a:p>
          <a:p>
            <a:r>
              <a:rPr lang="en-US" dirty="0" smtClean="0"/>
              <a:t>The Emergence of New Nations After World War II</a:t>
            </a:r>
          </a:p>
          <a:p>
            <a:endParaRPr lang="en-US" dirty="0" smtClean="0"/>
          </a:p>
          <a:p>
            <a:endParaRPr lang="en-US" dirty="0"/>
          </a:p>
        </p:txBody>
      </p:sp>
    </p:spTree>
    <p:extLst>
      <p:ext uri="{BB962C8B-B14F-4D97-AF65-F5344CB8AC3E}">
        <p14:creationId xmlns:p14="http://schemas.microsoft.com/office/powerpoint/2010/main" val="389006681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From Russia to the Soviet Union</a:t>
            </a:r>
            <a:endParaRPr lang="en-US" dirty="0"/>
          </a:p>
        </p:txBody>
      </p:sp>
      <p:sp>
        <p:nvSpPr>
          <p:cNvPr id="3" name="Content Placeholder 2"/>
          <p:cNvSpPr>
            <a:spLocks noGrp="1"/>
          </p:cNvSpPr>
          <p:nvPr>
            <p:ph sz="half" idx="1"/>
          </p:nvPr>
        </p:nvSpPr>
        <p:spPr/>
        <p:txBody>
          <a:bodyPr/>
          <a:lstStyle/>
          <a:p>
            <a:r>
              <a:rPr lang="en-US" dirty="0" smtClean="0"/>
              <a:t>The communists were victorious in the Civil War in 1920</a:t>
            </a:r>
          </a:p>
          <a:p>
            <a:r>
              <a:rPr lang="en-US" dirty="0" smtClean="0"/>
              <a:t>The Russian empire became the Soviet Union or the USSR, with Lenin as its leader.</a:t>
            </a:r>
          </a:p>
        </p:txBody>
      </p:sp>
      <p:pic>
        <p:nvPicPr>
          <p:cNvPr id="5" name="Content Placeholder 4" descr="imgres.jpg"/>
          <p:cNvPicPr>
            <a:picLocks noGrp="1" noChangeAspect="1"/>
          </p:cNvPicPr>
          <p:nvPr>
            <p:ph sz="half" idx="2"/>
          </p:nvPr>
        </p:nvPicPr>
        <p:blipFill>
          <a:blip r:embed="rId2">
            <a:extLst>
              <a:ext uri="{28A0092B-C50C-407E-A947-70E740481C1C}">
                <a14:useLocalDpi xmlns:a14="http://schemas.microsoft.com/office/drawing/2010/main" val="0"/>
              </a:ext>
            </a:extLst>
          </a:blip>
          <a:srcRect t="-27391" b="-27391"/>
          <a:stretch>
            <a:fillRect/>
          </a:stretch>
        </p:blipFill>
        <p:spPr/>
      </p:pic>
    </p:spTree>
    <p:extLst>
      <p:ext uri="{BB962C8B-B14F-4D97-AF65-F5344CB8AC3E}">
        <p14:creationId xmlns:p14="http://schemas.microsoft.com/office/powerpoint/2010/main" val="102883042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Lenin’s Communism</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Lenin ruled until his death in 1924. </a:t>
            </a:r>
          </a:p>
          <a:p>
            <a:r>
              <a:rPr lang="en-US" dirty="0" smtClean="0"/>
              <a:t>He instituted the New Economic Policy, which included giving land to the peasants.</a:t>
            </a:r>
          </a:p>
          <a:p>
            <a:r>
              <a:rPr lang="en-US" dirty="0" smtClean="0"/>
              <a:t>Industry was run by the government and was called war communism</a:t>
            </a:r>
            <a:r>
              <a:rPr lang="en-US" dirty="0" smtClean="0"/>
              <a:t>.</a:t>
            </a:r>
            <a:endParaRPr lang="en-US" dirty="0"/>
          </a:p>
        </p:txBody>
      </p:sp>
      <p:pic>
        <p:nvPicPr>
          <p:cNvPr id="5" name="Content Placeholder 4" descr="imgres.jpg"/>
          <p:cNvPicPr>
            <a:picLocks noGrp="1" noChangeAspect="1"/>
          </p:cNvPicPr>
          <p:nvPr>
            <p:ph sz="half" idx="2"/>
          </p:nvPr>
        </p:nvPicPr>
        <p:blipFill>
          <a:blip r:embed="rId2">
            <a:extLst>
              <a:ext uri="{28A0092B-C50C-407E-A947-70E740481C1C}">
                <a14:useLocalDpi xmlns:a14="http://schemas.microsoft.com/office/drawing/2010/main" val="0"/>
              </a:ext>
            </a:extLst>
          </a:blip>
          <a:srcRect l="16252" r="16252"/>
          <a:stretch>
            <a:fillRect/>
          </a:stretch>
        </p:blipFill>
        <p:spPr/>
      </p:pic>
    </p:spTree>
    <p:extLst>
      <p:ext uri="{BB962C8B-B14F-4D97-AF65-F5344CB8AC3E}">
        <p14:creationId xmlns:p14="http://schemas.microsoft.com/office/powerpoint/2010/main" val="33574852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Power Struggle:</a:t>
            </a:r>
            <a:br>
              <a:rPr lang="en-US" dirty="0" smtClean="0"/>
            </a:br>
            <a:r>
              <a:rPr lang="en-US" dirty="0" smtClean="0"/>
              <a:t>Stalin </a:t>
            </a:r>
            <a:r>
              <a:rPr lang="en-US" dirty="0" err="1" smtClean="0"/>
              <a:t>vs</a:t>
            </a:r>
            <a:r>
              <a:rPr lang="en-US" dirty="0" smtClean="0"/>
              <a:t> Trotsky</a:t>
            </a:r>
            <a:endParaRPr lang="en-US" dirty="0"/>
          </a:p>
        </p:txBody>
      </p:sp>
      <p:sp>
        <p:nvSpPr>
          <p:cNvPr id="3" name="Content Placeholder 2"/>
          <p:cNvSpPr>
            <a:spLocks noGrp="1"/>
          </p:cNvSpPr>
          <p:nvPr>
            <p:ph sz="half" idx="1"/>
          </p:nvPr>
        </p:nvSpPr>
        <p:spPr/>
        <p:txBody>
          <a:bodyPr>
            <a:normAutofit fontScale="77500" lnSpcReduction="20000"/>
          </a:bodyPr>
          <a:lstStyle/>
          <a:p>
            <a:r>
              <a:rPr lang="en-US" dirty="0" smtClean="0"/>
              <a:t>The death of Lenin led to a power struggle between Stalin and Trotsky.</a:t>
            </a:r>
          </a:p>
          <a:p>
            <a:r>
              <a:rPr lang="en-US" dirty="0" smtClean="0"/>
              <a:t>Trotsky believed that communism had to spread to other countries before it could be successful in the Soviet Union.</a:t>
            </a:r>
          </a:p>
          <a:p>
            <a:r>
              <a:rPr lang="en-US" dirty="0" smtClean="0"/>
              <a:t>Stalin wanted to push ahead, with socialism and government control of the Soviet Union</a:t>
            </a:r>
          </a:p>
          <a:p>
            <a:endParaRPr lang="en-US" dirty="0"/>
          </a:p>
        </p:txBody>
      </p:sp>
      <p:pic>
        <p:nvPicPr>
          <p:cNvPr id="5" name="Content Placeholder 4" descr="imgres.jpg"/>
          <p:cNvPicPr>
            <a:picLocks noGrp="1" noChangeAspect="1"/>
          </p:cNvPicPr>
          <p:nvPr>
            <p:ph sz="half" idx="2"/>
          </p:nvPr>
        </p:nvPicPr>
        <p:blipFill>
          <a:blip r:embed="rId2">
            <a:extLst>
              <a:ext uri="{28A0092B-C50C-407E-A947-70E740481C1C}">
                <a14:useLocalDpi xmlns:a14="http://schemas.microsoft.com/office/drawing/2010/main" val="0"/>
              </a:ext>
            </a:extLst>
          </a:blip>
          <a:srcRect l="17812" r="17812"/>
          <a:stretch>
            <a:fillRect/>
          </a:stretch>
        </p:blipFill>
        <p:spPr/>
      </p:pic>
    </p:spTree>
    <p:extLst>
      <p:ext uri="{BB962C8B-B14F-4D97-AF65-F5344CB8AC3E}">
        <p14:creationId xmlns:p14="http://schemas.microsoft.com/office/powerpoint/2010/main" val="920472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Communist Dictator Stalin Takes Charge</a:t>
            </a:r>
            <a:endParaRPr lang="en-US" dirty="0"/>
          </a:p>
        </p:txBody>
      </p:sp>
      <p:sp>
        <p:nvSpPr>
          <p:cNvPr id="3" name="Content Placeholder 2"/>
          <p:cNvSpPr>
            <a:spLocks noGrp="1"/>
          </p:cNvSpPr>
          <p:nvPr>
            <p:ph sz="half" idx="1"/>
          </p:nvPr>
        </p:nvSpPr>
        <p:spPr/>
        <p:txBody>
          <a:bodyPr>
            <a:normAutofit fontScale="85000" lnSpcReduction="10000"/>
          </a:bodyPr>
          <a:lstStyle/>
          <a:p>
            <a:r>
              <a:rPr lang="en-US" dirty="0" smtClean="0"/>
              <a:t>Stalin was successful in gaining control of the Communist Party.</a:t>
            </a:r>
          </a:p>
          <a:p>
            <a:r>
              <a:rPr lang="en-US" dirty="0" smtClean="0"/>
              <a:t>In 1927 Stalin forced Trotsky into exile, eventually sending agents to kill him in Mexico.</a:t>
            </a:r>
          </a:p>
          <a:p>
            <a:r>
              <a:rPr lang="en-US" dirty="0" smtClean="0"/>
              <a:t>Stalin consolidated a communist dictatorship, by eliminating </a:t>
            </a:r>
            <a:r>
              <a:rPr lang="en-US" dirty="0" smtClean="0"/>
              <a:t>opponents</a:t>
            </a:r>
            <a:r>
              <a:rPr lang="en-US" dirty="0" smtClean="0"/>
              <a:t>.</a:t>
            </a:r>
            <a:endParaRPr lang="en-US" dirty="0"/>
          </a:p>
        </p:txBody>
      </p:sp>
      <p:pic>
        <p:nvPicPr>
          <p:cNvPr id="5" name="Content Placeholder 4" descr="imgres.jpg"/>
          <p:cNvPicPr>
            <a:picLocks noGrp="1" noChangeAspect="1"/>
          </p:cNvPicPr>
          <p:nvPr>
            <p:ph sz="half" idx="2"/>
          </p:nvPr>
        </p:nvPicPr>
        <p:blipFill>
          <a:blip r:embed="rId2">
            <a:extLst>
              <a:ext uri="{28A0092B-C50C-407E-A947-70E740481C1C}">
                <a14:useLocalDpi xmlns:a14="http://schemas.microsoft.com/office/drawing/2010/main" val="0"/>
              </a:ext>
            </a:extLst>
          </a:blip>
          <a:srcRect t="5340" b="5340"/>
          <a:stretch>
            <a:fillRect/>
          </a:stretch>
        </p:blipFill>
        <p:spPr/>
      </p:pic>
    </p:spTree>
    <p:extLst>
      <p:ext uri="{BB962C8B-B14F-4D97-AF65-F5344CB8AC3E}">
        <p14:creationId xmlns:p14="http://schemas.microsoft.com/office/powerpoint/2010/main" val="16547904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Totalitarian Dictatorship</a:t>
            </a:r>
            <a:endParaRPr lang="en-US" dirty="0"/>
          </a:p>
        </p:txBody>
      </p:sp>
      <p:sp>
        <p:nvSpPr>
          <p:cNvPr id="3" name="Content Placeholder 2"/>
          <p:cNvSpPr>
            <a:spLocks noGrp="1"/>
          </p:cNvSpPr>
          <p:nvPr>
            <p:ph sz="half" idx="1"/>
          </p:nvPr>
        </p:nvSpPr>
        <p:spPr/>
        <p:txBody>
          <a:bodyPr>
            <a:normAutofit fontScale="92500" lnSpcReduction="20000"/>
          </a:bodyPr>
          <a:lstStyle/>
          <a:p>
            <a:r>
              <a:rPr lang="en-US" dirty="0" smtClean="0"/>
              <a:t>Stalin’s rule was a Totalitarian dictatorship.</a:t>
            </a:r>
          </a:p>
          <a:p>
            <a:r>
              <a:rPr lang="en-US" dirty="0" smtClean="0"/>
              <a:t>This means that he exerted total control over the Communist Party and the Soviet Union.</a:t>
            </a:r>
          </a:p>
          <a:p>
            <a:r>
              <a:rPr lang="en-US" dirty="0" smtClean="0"/>
              <a:t>No one could oppose Stalin, without fear of death.</a:t>
            </a:r>
            <a:endParaRPr lang="en-US" dirty="0"/>
          </a:p>
        </p:txBody>
      </p:sp>
      <p:pic>
        <p:nvPicPr>
          <p:cNvPr id="5" name="Content Placeholder 4" descr="images.jpg"/>
          <p:cNvPicPr>
            <a:picLocks noGrp="1" noChangeAspect="1"/>
          </p:cNvPicPr>
          <p:nvPr>
            <p:ph sz="half" idx="2"/>
          </p:nvPr>
        </p:nvPicPr>
        <p:blipFill>
          <a:blip r:embed="rId2">
            <a:extLst>
              <a:ext uri="{28A0092B-C50C-407E-A947-70E740481C1C}">
                <a14:useLocalDpi xmlns:a14="http://schemas.microsoft.com/office/drawing/2010/main" val="0"/>
              </a:ext>
            </a:extLst>
          </a:blip>
          <a:srcRect l="-15647" r="-15647"/>
          <a:stretch>
            <a:fillRect/>
          </a:stretch>
        </p:blipFill>
        <p:spPr/>
      </p:pic>
    </p:spTree>
    <p:extLst>
      <p:ext uri="{BB962C8B-B14F-4D97-AF65-F5344CB8AC3E}">
        <p14:creationId xmlns:p14="http://schemas.microsoft.com/office/powerpoint/2010/main" val="4285276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5 Year Plan and Forced Collectivization</a:t>
            </a:r>
            <a:endParaRPr lang="en-US" dirty="0"/>
          </a:p>
        </p:txBody>
      </p:sp>
      <p:sp>
        <p:nvSpPr>
          <p:cNvPr id="3" name="Content Placeholder 2"/>
          <p:cNvSpPr>
            <a:spLocks noGrp="1"/>
          </p:cNvSpPr>
          <p:nvPr>
            <p:ph sz="half" idx="1"/>
          </p:nvPr>
        </p:nvSpPr>
        <p:spPr/>
        <p:txBody>
          <a:bodyPr>
            <a:normAutofit fontScale="85000" lnSpcReduction="20000"/>
          </a:bodyPr>
          <a:lstStyle/>
          <a:p>
            <a:r>
              <a:rPr lang="en-US" dirty="0" smtClean="0"/>
              <a:t>Stalin set a Five Year Plan for  government run industries.</a:t>
            </a:r>
          </a:p>
          <a:p>
            <a:r>
              <a:rPr lang="en-US" dirty="0" smtClean="0"/>
              <a:t>He also ended Lenin’s NEP, and demanded that the peasants be brought into government collectives.</a:t>
            </a:r>
          </a:p>
          <a:p>
            <a:r>
              <a:rPr lang="en-US" dirty="0" smtClean="0"/>
              <a:t>He sent Soviet troops into the countryside to crush the rebellion of the Kulaks, the rich peasants.</a:t>
            </a:r>
            <a:endParaRPr lang="en-US" dirty="0"/>
          </a:p>
        </p:txBody>
      </p:sp>
      <p:pic>
        <p:nvPicPr>
          <p:cNvPr id="5" name="Content Placeholder 4" descr="images.jpg"/>
          <p:cNvPicPr>
            <a:picLocks noGrp="1" noChangeAspect="1"/>
          </p:cNvPicPr>
          <p:nvPr>
            <p:ph sz="half" idx="2"/>
          </p:nvPr>
        </p:nvPicPr>
        <p:blipFill>
          <a:blip r:embed="rId2">
            <a:extLst>
              <a:ext uri="{28A0092B-C50C-407E-A947-70E740481C1C}">
                <a14:useLocalDpi xmlns:a14="http://schemas.microsoft.com/office/drawing/2010/main" val="0"/>
              </a:ext>
            </a:extLst>
          </a:blip>
          <a:srcRect l="15507" r="15507"/>
          <a:stretch>
            <a:fillRect/>
          </a:stretch>
        </p:blipFill>
        <p:spPr/>
      </p:pic>
    </p:spTree>
    <p:extLst>
      <p:ext uri="{BB962C8B-B14F-4D97-AF65-F5344CB8AC3E}">
        <p14:creationId xmlns:p14="http://schemas.microsoft.com/office/powerpoint/2010/main" val="508959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Stalin’s Terror</a:t>
            </a:r>
            <a:endParaRPr lang="en-US" dirty="0"/>
          </a:p>
        </p:txBody>
      </p:sp>
      <p:sp>
        <p:nvSpPr>
          <p:cNvPr id="3" name="Content Placeholder 2"/>
          <p:cNvSpPr>
            <a:spLocks noGrp="1"/>
          </p:cNvSpPr>
          <p:nvPr>
            <p:ph sz="half" idx="1"/>
          </p:nvPr>
        </p:nvSpPr>
        <p:spPr/>
        <p:txBody>
          <a:bodyPr>
            <a:normAutofit fontScale="92500" lnSpcReduction="20000"/>
          </a:bodyPr>
          <a:lstStyle/>
          <a:p>
            <a:r>
              <a:rPr lang="en-US" dirty="0" smtClean="0"/>
              <a:t>Stalin used the secret police to silence his opponents.</a:t>
            </a:r>
          </a:p>
          <a:p>
            <a:r>
              <a:rPr lang="en-US" dirty="0" smtClean="0"/>
              <a:t>In the mid 30’s Stalin purged any opponents in the Communist Party.</a:t>
            </a:r>
          </a:p>
          <a:p>
            <a:r>
              <a:rPr lang="en-US" dirty="0" smtClean="0"/>
              <a:t>Old Bolsheviks were put on trial as traitors and killed or sent to Siberia in exile.</a:t>
            </a:r>
          </a:p>
          <a:p>
            <a:endParaRPr lang="en-US" dirty="0"/>
          </a:p>
        </p:txBody>
      </p:sp>
      <p:pic>
        <p:nvPicPr>
          <p:cNvPr id="5" name="Content Placeholder 4" descr="imgres.jpg"/>
          <p:cNvPicPr>
            <a:picLocks noGrp="1" noChangeAspect="1"/>
          </p:cNvPicPr>
          <p:nvPr>
            <p:ph sz="half" idx="2"/>
          </p:nvPr>
        </p:nvPicPr>
        <p:blipFill>
          <a:blip r:embed="rId2">
            <a:extLst>
              <a:ext uri="{28A0092B-C50C-407E-A947-70E740481C1C}">
                <a14:useLocalDpi xmlns:a14="http://schemas.microsoft.com/office/drawing/2010/main" val="0"/>
              </a:ext>
            </a:extLst>
          </a:blip>
          <a:srcRect l="16981" r="16981"/>
          <a:stretch>
            <a:fillRect/>
          </a:stretch>
        </p:blipFill>
        <p:spPr/>
      </p:pic>
    </p:spTree>
    <p:extLst>
      <p:ext uri="{BB962C8B-B14F-4D97-AF65-F5344CB8AC3E}">
        <p14:creationId xmlns:p14="http://schemas.microsoft.com/office/powerpoint/2010/main" val="2715301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Propaganda and Cult of Personality</a:t>
            </a:r>
            <a:endParaRPr lang="en-US" dirty="0"/>
          </a:p>
        </p:txBody>
      </p:sp>
      <p:sp>
        <p:nvSpPr>
          <p:cNvPr id="3" name="Content Placeholder 2"/>
          <p:cNvSpPr>
            <a:spLocks noGrp="1"/>
          </p:cNvSpPr>
          <p:nvPr>
            <p:ph sz="half" idx="1"/>
          </p:nvPr>
        </p:nvSpPr>
        <p:spPr/>
        <p:txBody>
          <a:bodyPr>
            <a:normAutofit fontScale="92500" lnSpcReduction="20000"/>
          </a:bodyPr>
          <a:lstStyle/>
          <a:p>
            <a:r>
              <a:rPr lang="en-US" dirty="0" smtClean="0"/>
              <a:t>Stalin  used posters, the press, movies and schools to persuade Soviet citizens that he was the savior of the country.</a:t>
            </a:r>
          </a:p>
          <a:p>
            <a:r>
              <a:rPr lang="en-US" dirty="0" smtClean="0"/>
              <a:t>The communists were atheists and repressed the Russian Orthodox Church and Jewish minorities.</a:t>
            </a:r>
            <a:endParaRPr lang="en-US" dirty="0"/>
          </a:p>
        </p:txBody>
      </p:sp>
      <p:pic>
        <p:nvPicPr>
          <p:cNvPr id="5" name="Content Placeholder 4" descr="imgres.jpg"/>
          <p:cNvPicPr>
            <a:picLocks noGrp="1" noChangeAspect="1"/>
          </p:cNvPicPr>
          <p:nvPr>
            <p:ph sz="half" idx="2"/>
          </p:nvPr>
        </p:nvPicPr>
        <p:blipFill>
          <a:blip r:embed="rId2">
            <a:extLst>
              <a:ext uri="{28A0092B-C50C-407E-A947-70E740481C1C}">
                <a14:useLocalDpi xmlns:a14="http://schemas.microsoft.com/office/drawing/2010/main" val="0"/>
              </a:ext>
            </a:extLst>
          </a:blip>
          <a:srcRect t="-27391" b="-27391"/>
          <a:stretch>
            <a:fillRect/>
          </a:stretch>
        </p:blipFill>
        <p:spPr/>
      </p:pic>
    </p:spTree>
    <p:extLst>
      <p:ext uri="{BB962C8B-B14F-4D97-AF65-F5344CB8AC3E}">
        <p14:creationId xmlns:p14="http://schemas.microsoft.com/office/powerpoint/2010/main" val="781369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 Categories</a:t>
            </a:r>
            <a:endParaRPr lang="en-US" dirty="0"/>
          </a:p>
        </p:txBody>
      </p:sp>
      <p:sp>
        <p:nvSpPr>
          <p:cNvPr id="3" name="Content Placeholder 2"/>
          <p:cNvSpPr>
            <a:spLocks noGrp="1"/>
          </p:cNvSpPr>
          <p:nvPr>
            <p:ph idx="1"/>
          </p:nvPr>
        </p:nvSpPr>
        <p:spPr/>
        <p:txBody>
          <a:bodyPr/>
          <a:lstStyle/>
          <a:p>
            <a:r>
              <a:rPr lang="en-US" dirty="0"/>
              <a:t>35% Tests and Quizzes</a:t>
            </a:r>
          </a:p>
          <a:p>
            <a:r>
              <a:rPr lang="en-US" dirty="0"/>
              <a:t>15% Final Exam</a:t>
            </a:r>
          </a:p>
          <a:p>
            <a:r>
              <a:rPr lang="en-US" dirty="0"/>
              <a:t>10% Research Paper</a:t>
            </a:r>
          </a:p>
          <a:p>
            <a:r>
              <a:rPr lang="en-US" dirty="0"/>
              <a:t>30% Classwork and Homework</a:t>
            </a:r>
          </a:p>
          <a:p>
            <a:r>
              <a:rPr lang="en-US" dirty="0"/>
              <a:t>10% Participation</a:t>
            </a:r>
          </a:p>
          <a:p>
            <a:pPr marL="0" indent="0">
              <a:buNone/>
            </a:pPr>
            <a:endParaRPr lang="en-US" dirty="0"/>
          </a:p>
        </p:txBody>
      </p:sp>
    </p:spTree>
    <p:extLst>
      <p:ext uri="{BB962C8B-B14F-4D97-AF65-F5344CB8AC3E}">
        <p14:creationId xmlns:p14="http://schemas.microsoft.com/office/powerpoint/2010/main" val="46974691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Reminders</a:t>
            </a:r>
            <a:endParaRPr lang="en-US" dirty="0"/>
          </a:p>
        </p:txBody>
      </p:sp>
      <p:sp>
        <p:nvSpPr>
          <p:cNvPr id="3" name="Content Placeholder 2"/>
          <p:cNvSpPr>
            <a:spLocks noGrp="1"/>
          </p:cNvSpPr>
          <p:nvPr>
            <p:ph idx="1"/>
          </p:nvPr>
        </p:nvSpPr>
        <p:spPr/>
        <p:txBody>
          <a:bodyPr/>
          <a:lstStyle/>
          <a:p>
            <a:r>
              <a:rPr lang="en-US" dirty="0"/>
              <a:t>Arrive on time, and be in your seat when the bell rings.</a:t>
            </a:r>
          </a:p>
          <a:p>
            <a:r>
              <a:rPr lang="en-US" dirty="0"/>
              <a:t>Bring your notebook, </a:t>
            </a:r>
            <a:r>
              <a:rPr lang="en-US" dirty="0" err="1"/>
              <a:t>Chromebook</a:t>
            </a:r>
            <a:r>
              <a:rPr lang="en-US" dirty="0"/>
              <a:t>, pen or pencil each day.</a:t>
            </a:r>
          </a:p>
          <a:p>
            <a:r>
              <a:rPr lang="en-US" dirty="0"/>
              <a:t>Participate in class discussions by raising your hand. Please don’t interrupt teacher during instruction or fellow students during discussion.</a:t>
            </a:r>
          </a:p>
          <a:p>
            <a:r>
              <a:rPr lang="en-US" dirty="0"/>
              <a:t>Turn your cell phones and personal electronic devices off and put them away.</a:t>
            </a:r>
          </a:p>
          <a:p>
            <a:r>
              <a:rPr lang="en-US" dirty="0"/>
              <a:t>Be nice and work hard</a:t>
            </a:r>
            <a:r>
              <a:rPr lang="en-US" dirty="0" smtClean="0"/>
              <a:t>.</a:t>
            </a:r>
            <a:endParaRPr lang="en-US" dirty="0"/>
          </a:p>
        </p:txBody>
      </p:sp>
    </p:spTree>
    <p:extLst>
      <p:ext uri="{BB962C8B-B14F-4D97-AF65-F5344CB8AC3E}">
        <p14:creationId xmlns:p14="http://schemas.microsoft.com/office/powerpoint/2010/main" val="52202295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Make Up Work and Absences</a:t>
            </a:r>
            <a:endParaRPr lang="en-US" dirty="0"/>
          </a:p>
        </p:txBody>
      </p:sp>
      <p:sp>
        <p:nvSpPr>
          <p:cNvPr id="3" name="Content Placeholder 2"/>
          <p:cNvSpPr>
            <a:spLocks noGrp="1"/>
          </p:cNvSpPr>
          <p:nvPr>
            <p:ph idx="1"/>
          </p:nvPr>
        </p:nvSpPr>
        <p:spPr/>
        <p:txBody>
          <a:bodyPr/>
          <a:lstStyle/>
          <a:p>
            <a:r>
              <a:rPr lang="en-US" dirty="0"/>
              <a:t>If you have an excused absence, you have as many days to make up missed work as days you missed class. You will not be allowed to make up class work when your absences are unexcused. </a:t>
            </a:r>
          </a:p>
        </p:txBody>
      </p:sp>
    </p:spTree>
    <p:extLst>
      <p:ext uri="{BB962C8B-B14F-4D97-AF65-F5344CB8AC3E}">
        <p14:creationId xmlns:p14="http://schemas.microsoft.com/office/powerpoint/2010/main" val="197674067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Class Reading Growth</a:t>
            </a:r>
            <a:endParaRPr lang="en-US" dirty="0"/>
          </a:p>
        </p:txBody>
      </p:sp>
      <p:sp>
        <p:nvSpPr>
          <p:cNvPr id="3" name="Content Placeholder 2"/>
          <p:cNvSpPr>
            <a:spLocks noGrp="1"/>
          </p:cNvSpPr>
          <p:nvPr>
            <p:ph idx="1"/>
          </p:nvPr>
        </p:nvSpPr>
        <p:spPr/>
        <p:txBody>
          <a:bodyPr>
            <a:normAutofit/>
          </a:bodyPr>
          <a:lstStyle/>
          <a:p>
            <a:endParaRPr lang="en-US" dirty="0"/>
          </a:p>
          <a:p>
            <a:endParaRPr lang="en-US" dirty="0"/>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562031188"/>
              </p:ext>
            </p:extLst>
          </p:nvPr>
        </p:nvGraphicFramePr>
        <p:xfrm>
          <a:off x="544287" y="1397000"/>
          <a:ext cx="8164284" cy="3017519"/>
        </p:xfrm>
        <a:graphic>
          <a:graphicData uri="http://schemas.openxmlformats.org/drawingml/2006/table">
            <a:tbl>
              <a:tblPr firstRow="1" bandRow="1">
                <a:tableStyleId>{5C22544A-7EE6-4342-B048-85BDC9FD1C3A}</a:tableStyleId>
              </a:tblPr>
              <a:tblGrid>
                <a:gridCol w="1142999"/>
                <a:gridCol w="997857"/>
                <a:gridCol w="1197119"/>
                <a:gridCol w="1327331"/>
                <a:gridCol w="1166326"/>
                <a:gridCol w="1166326"/>
                <a:gridCol w="1166326"/>
              </a:tblGrid>
              <a:tr h="370840">
                <a:tc>
                  <a:txBody>
                    <a:bodyPr/>
                    <a:lstStyle/>
                    <a:p>
                      <a:endParaRPr lang="en-US" dirty="0"/>
                    </a:p>
                  </a:txBody>
                  <a:tcPr/>
                </a:tc>
                <a:tc>
                  <a:txBody>
                    <a:bodyPr/>
                    <a:lstStyle/>
                    <a:p>
                      <a:r>
                        <a:rPr lang="en-US" dirty="0" smtClean="0"/>
                        <a:t>Average Score</a:t>
                      </a:r>
                      <a:endParaRPr lang="en-US" dirty="0"/>
                    </a:p>
                  </a:txBody>
                  <a:tcPr/>
                </a:tc>
                <a:tc>
                  <a:txBody>
                    <a:bodyPr/>
                    <a:lstStyle/>
                    <a:p>
                      <a:r>
                        <a:rPr lang="en-US" dirty="0" smtClean="0"/>
                        <a:t>Advanced</a:t>
                      </a:r>
                    </a:p>
                    <a:p>
                      <a:r>
                        <a:rPr lang="en-US" dirty="0" smtClean="0"/>
                        <a:t>90-100</a:t>
                      </a:r>
                    </a:p>
                    <a:p>
                      <a:endParaRPr lang="en-US" dirty="0" smtClean="0"/>
                    </a:p>
                    <a:p>
                      <a:r>
                        <a:rPr lang="en-US" dirty="0" smtClean="0"/>
                        <a:t>A</a:t>
                      </a:r>
                      <a:endParaRPr lang="en-US" dirty="0"/>
                    </a:p>
                  </a:txBody>
                  <a:tcPr/>
                </a:tc>
                <a:tc>
                  <a:txBody>
                    <a:bodyPr/>
                    <a:lstStyle/>
                    <a:p>
                      <a:r>
                        <a:rPr lang="en-US" dirty="0" smtClean="0"/>
                        <a:t>Proficient</a:t>
                      </a:r>
                    </a:p>
                    <a:p>
                      <a:r>
                        <a:rPr lang="en-US" dirty="0" smtClean="0"/>
                        <a:t>80-89</a:t>
                      </a:r>
                    </a:p>
                    <a:p>
                      <a:endParaRPr lang="en-US" dirty="0" smtClean="0"/>
                    </a:p>
                    <a:p>
                      <a:r>
                        <a:rPr lang="en-US" dirty="0" smtClean="0"/>
                        <a:t>B</a:t>
                      </a:r>
                      <a:endParaRPr lang="en-US" dirty="0"/>
                    </a:p>
                  </a:txBody>
                  <a:tcPr/>
                </a:tc>
                <a:tc>
                  <a:txBody>
                    <a:bodyPr/>
                    <a:lstStyle/>
                    <a:p>
                      <a:r>
                        <a:rPr lang="en-US" dirty="0" smtClean="0"/>
                        <a:t>Basic</a:t>
                      </a:r>
                    </a:p>
                    <a:p>
                      <a:r>
                        <a:rPr lang="en-US" dirty="0" smtClean="0"/>
                        <a:t>70-79</a:t>
                      </a:r>
                    </a:p>
                    <a:p>
                      <a:endParaRPr lang="en-US" dirty="0" smtClean="0"/>
                    </a:p>
                    <a:p>
                      <a:r>
                        <a:rPr lang="en-US" dirty="0" smtClean="0"/>
                        <a:t>C</a:t>
                      </a:r>
                      <a:endParaRPr lang="en-US" dirty="0"/>
                    </a:p>
                  </a:txBody>
                  <a:tcPr/>
                </a:tc>
                <a:tc>
                  <a:txBody>
                    <a:bodyPr/>
                    <a:lstStyle/>
                    <a:p>
                      <a:r>
                        <a:rPr lang="en-US" dirty="0" smtClean="0"/>
                        <a:t>Below Basic</a:t>
                      </a:r>
                    </a:p>
                    <a:p>
                      <a:r>
                        <a:rPr lang="en-US" dirty="0" smtClean="0"/>
                        <a:t>60-69</a:t>
                      </a:r>
                    </a:p>
                    <a:p>
                      <a:r>
                        <a:rPr lang="en-US" dirty="0" smtClean="0"/>
                        <a:t>D</a:t>
                      </a:r>
                      <a:endParaRPr lang="en-US" dirty="0"/>
                    </a:p>
                  </a:txBody>
                  <a:tcPr/>
                </a:tc>
                <a:tc>
                  <a:txBody>
                    <a:bodyPr/>
                    <a:lstStyle/>
                    <a:p>
                      <a:r>
                        <a:rPr lang="en-US" dirty="0" smtClean="0"/>
                        <a:t>Far Below Basic</a:t>
                      </a:r>
                    </a:p>
                    <a:p>
                      <a:r>
                        <a:rPr lang="en-US" dirty="0" smtClean="0"/>
                        <a:t>&lt;60=F</a:t>
                      </a:r>
                      <a:endParaRPr lang="en-US" dirty="0"/>
                    </a:p>
                  </a:txBody>
                  <a:tcPr/>
                </a:tc>
              </a:tr>
              <a:tr h="370840">
                <a:tc>
                  <a:txBody>
                    <a:bodyPr/>
                    <a:lstStyle/>
                    <a:p>
                      <a:r>
                        <a:rPr lang="en-US" dirty="0" smtClean="0"/>
                        <a:t>1</a:t>
                      </a:r>
                      <a:r>
                        <a:rPr lang="en-US" baseline="30000" dirty="0" smtClean="0"/>
                        <a:t>st</a:t>
                      </a:r>
                      <a:r>
                        <a:rPr lang="en-US" dirty="0" smtClean="0"/>
                        <a:t> Reading</a:t>
                      </a:r>
                    </a:p>
                    <a:p>
                      <a:r>
                        <a:rPr lang="en-US" baseline="0" dirty="0" smtClean="0"/>
                        <a:t>Assess.</a:t>
                      </a:r>
                      <a:endParaRPr lang="en-US" dirty="0"/>
                    </a:p>
                  </a:txBody>
                  <a:tcPr/>
                </a:tc>
                <a:tc>
                  <a:txBody>
                    <a:bodyPr/>
                    <a:lstStyle/>
                    <a:p>
                      <a:r>
                        <a:rPr lang="en-US" dirty="0" smtClean="0"/>
                        <a:t>71%</a:t>
                      </a:r>
                      <a:endParaRPr lang="en-US" dirty="0"/>
                    </a:p>
                  </a:txBody>
                  <a:tcPr/>
                </a:tc>
                <a:tc>
                  <a:txBody>
                    <a:bodyPr/>
                    <a:lstStyle/>
                    <a:p>
                      <a:r>
                        <a:rPr lang="en-US" dirty="0" smtClean="0"/>
                        <a:t>3 – 9%</a:t>
                      </a:r>
                      <a:endParaRPr lang="en-US" dirty="0"/>
                    </a:p>
                  </a:txBody>
                  <a:tcPr/>
                </a:tc>
                <a:tc>
                  <a:txBody>
                    <a:bodyPr/>
                    <a:lstStyle/>
                    <a:p>
                      <a:r>
                        <a:rPr lang="en-US" dirty="0" smtClean="0"/>
                        <a:t>5 -15%</a:t>
                      </a:r>
                      <a:endParaRPr lang="en-US" dirty="0"/>
                    </a:p>
                  </a:txBody>
                  <a:tcPr/>
                </a:tc>
                <a:tc>
                  <a:txBody>
                    <a:bodyPr/>
                    <a:lstStyle/>
                    <a:p>
                      <a:r>
                        <a:rPr lang="en-US" dirty="0" smtClean="0"/>
                        <a:t>7 – 21%</a:t>
                      </a:r>
                      <a:endParaRPr lang="en-US" dirty="0"/>
                    </a:p>
                  </a:txBody>
                  <a:tcPr/>
                </a:tc>
                <a:tc>
                  <a:txBody>
                    <a:bodyPr/>
                    <a:lstStyle/>
                    <a:p>
                      <a:r>
                        <a:rPr lang="en-US" dirty="0" smtClean="0"/>
                        <a:t>13 – 40%</a:t>
                      </a:r>
                      <a:endParaRPr lang="en-US" dirty="0"/>
                    </a:p>
                  </a:txBody>
                  <a:tcPr/>
                </a:tc>
                <a:tc>
                  <a:txBody>
                    <a:bodyPr/>
                    <a:lstStyle/>
                    <a:p>
                      <a:r>
                        <a:rPr lang="en-US" dirty="0" smtClean="0"/>
                        <a:t>5 – 15%</a:t>
                      </a:r>
                      <a:endParaRPr lang="en-US" dirty="0"/>
                    </a:p>
                  </a:txBody>
                  <a:tcPr/>
                </a:tc>
              </a:tr>
              <a:tr h="370840">
                <a:tc>
                  <a:txBody>
                    <a:bodyPr/>
                    <a:lstStyle/>
                    <a:p>
                      <a:r>
                        <a:rPr lang="en-US" dirty="0" smtClean="0"/>
                        <a:t>Common</a:t>
                      </a:r>
                    </a:p>
                    <a:p>
                      <a:r>
                        <a:rPr lang="en-US" dirty="0" smtClean="0"/>
                        <a:t>Final</a:t>
                      </a:r>
                    </a:p>
                    <a:p>
                      <a:r>
                        <a:rPr lang="en-US" dirty="0" smtClean="0"/>
                        <a:t>Questions</a:t>
                      </a:r>
                      <a:endParaRPr lang="en-US" dirty="0"/>
                    </a:p>
                  </a:txBody>
                  <a:tcPr/>
                </a:tc>
                <a:tc>
                  <a:txBody>
                    <a:bodyPr/>
                    <a:lstStyle/>
                    <a:p>
                      <a:r>
                        <a:rPr lang="en-US" dirty="0" smtClean="0"/>
                        <a:t>78%</a:t>
                      </a:r>
                      <a:endParaRPr lang="en-US" dirty="0"/>
                    </a:p>
                  </a:txBody>
                  <a:tcPr/>
                </a:tc>
                <a:tc>
                  <a:txBody>
                    <a:bodyPr/>
                    <a:lstStyle/>
                    <a:p>
                      <a:r>
                        <a:rPr lang="en-US" dirty="0" smtClean="0"/>
                        <a:t>8 – 22%</a:t>
                      </a:r>
                      <a:endParaRPr lang="en-US" dirty="0"/>
                    </a:p>
                  </a:txBody>
                  <a:tcPr/>
                </a:tc>
                <a:tc>
                  <a:txBody>
                    <a:bodyPr/>
                    <a:lstStyle/>
                    <a:p>
                      <a:r>
                        <a:rPr lang="en-US" dirty="0" smtClean="0"/>
                        <a:t>12 -34%</a:t>
                      </a:r>
                      <a:endParaRPr lang="en-US" dirty="0"/>
                    </a:p>
                  </a:txBody>
                  <a:tcPr/>
                </a:tc>
                <a:tc>
                  <a:txBody>
                    <a:bodyPr/>
                    <a:lstStyle/>
                    <a:p>
                      <a:r>
                        <a:rPr lang="en-US" dirty="0" smtClean="0"/>
                        <a:t> 5 – 14%</a:t>
                      </a:r>
                      <a:endParaRPr lang="en-US" dirty="0"/>
                    </a:p>
                  </a:txBody>
                  <a:tcPr/>
                </a:tc>
                <a:tc>
                  <a:txBody>
                    <a:bodyPr/>
                    <a:lstStyle/>
                    <a:p>
                      <a:r>
                        <a:rPr lang="en-US" dirty="0" smtClean="0"/>
                        <a:t>7- 20%</a:t>
                      </a:r>
                      <a:endParaRPr lang="en-US" dirty="0"/>
                    </a:p>
                  </a:txBody>
                  <a:tcPr/>
                </a:tc>
                <a:tc>
                  <a:txBody>
                    <a:bodyPr/>
                    <a:lstStyle/>
                    <a:p>
                      <a:r>
                        <a:rPr lang="en-US" dirty="0" smtClean="0"/>
                        <a:t> 3 -9 %</a:t>
                      </a:r>
                      <a:endParaRPr lang="en-US" dirty="0"/>
                    </a:p>
                  </a:txBody>
                  <a:tcPr/>
                </a:tc>
              </a:tr>
            </a:tbl>
          </a:graphicData>
        </a:graphic>
      </p:graphicFrame>
    </p:spTree>
    <p:extLst>
      <p:ext uri="{BB962C8B-B14F-4D97-AF65-F5344CB8AC3E}">
        <p14:creationId xmlns:p14="http://schemas.microsoft.com/office/powerpoint/2010/main" val="25207892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Writing Growth</a:t>
            </a:r>
            <a:endParaRPr lang="en-US" dirty="0"/>
          </a:p>
        </p:txBody>
      </p:sp>
      <p:sp>
        <p:nvSpPr>
          <p:cNvPr id="3" name="Content Placeholder 2"/>
          <p:cNvSpPr>
            <a:spLocks noGrp="1"/>
          </p:cNvSpPr>
          <p:nvPr>
            <p:ph idx="1"/>
          </p:nvPr>
        </p:nvSpPr>
        <p:spPr/>
        <p:txBody>
          <a:bodyPr>
            <a:normAutofit/>
          </a:bodyPr>
          <a:lstStyle/>
          <a:p>
            <a:endParaRPr lang="en-US" dirty="0"/>
          </a:p>
          <a:p>
            <a:endParaRPr lang="en-US" dirty="0"/>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58670689"/>
              </p:ext>
            </p:extLst>
          </p:nvPr>
        </p:nvGraphicFramePr>
        <p:xfrm>
          <a:off x="544287" y="1397000"/>
          <a:ext cx="8164284" cy="2743199"/>
        </p:xfrm>
        <a:graphic>
          <a:graphicData uri="http://schemas.openxmlformats.org/drawingml/2006/table">
            <a:tbl>
              <a:tblPr firstRow="1" bandRow="1">
                <a:tableStyleId>{5C22544A-7EE6-4342-B048-85BDC9FD1C3A}</a:tableStyleId>
              </a:tblPr>
              <a:tblGrid>
                <a:gridCol w="1197427"/>
                <a:gridCol w="1016000"/>
                <a:gridCol w="1270000"/>
                <a:gridCol w="1181879"/>
                <a:gridCol w="1166326"/>
                <a:gridCol w="1166326"/>
                <a:gridCol w="1166326"/>
              </a:tblGrid>
              <a:tr h="370840">
                <a:tc>
                  <a:txBody>
                    <a:bodyPr/>
                    <a:lstStyle/>
                    <a:p>
                      <a:endParaRPr lang="en-US" dirty="0"/>
                    </a:p>
                  </a:txBody>
                  <a:tcPr/>
                </a:tc>
                <a:tc>
                  <a:txBody>
                    <a:bodyPr/>
                    <a:lstStyle/>
                    <a:p>
                      <a:r>
                        <a:rPr lang="en-US" dirty="0" smtClean="0"/>
                        <a:t>Average Score</a:t>
                      </a:r>
                      <a:endParaRPr lang="en-US" dirty="0"/>
                    </a:p>
                  </a:txBody>
                  <a:tcPr/>
                </a:tc>
                <a:tc>
                  <a:txBody>
                    <a:bodyPr/>
                    <a:lstStyle/>
                    <a:p>
                      <a:r>
                        <a:rPr lang="en-US" dirty="0" smtClean="0"/>
                        <a:t>Advanced</a:t>
                      </a:r>
                    </a:p>
                    <a:p>
                      <a:r>
                        <a:rPr lang="en-US" dirty="0" smtClean="0"/>
                        <a:t>90-100</a:t>
                      </a:r>
                    </a:p>
                    <a:p>
                      <a:endParaRPr lang="en-US" dirty="0" smtClean="0"/>
                    </a:p>
                    <a:p>
                      <a:r>
                        <a:rPr lang="en-US" dirty="0" smtClean="0"/>
                        <a:t>A</a:t>
                      </a:r>
                      <a:endParaRPr lang="en-US" dirty="0"/>
                    </a:p>
                  </a:txBody>
                  <a:tcPr/>
                </a:tc>
                <a:tc>
                  <a:txBody>
                    <a:bodyPr/>
                    <a:lstStyle/>
                    <a:p>
                      <a:r>
                        <a:rPr lang="en-US" dirty="0" smtClean="0"/>
                        <a:t>Proficient</a:t>
                      </a:r>
                    </a:p>
                    <a:p>
                      <a:r>
                        <a:rPr lang="en-US" dirty="0" smtClean="0"/>
                        <a:t>80-89</a:t>
                      </a:r>
                    </a:p>
                    <a:p>
                      <a:endParaRPr lang="en-US" dirty="0" smtClean="0"/>
                    </a:p>
                    <a:p>
                      <a:r>
                        <a:rPr lang="en-US" dirty="0" smtClean="0"/>
                        <a:t>B</a:t>
                      </a:r>
                      <a:endParaRPr lang="en-US" dirty="0"/>
                    </a:p>
                  </a:txBody>
                  <a:tcPr/>
                </a:tc>
                <a:tc>
                  <a:txBody>
                    <a:bodyPr/>
                    <a:lstStyle/>
                    <a:p>
                      <a:r>
                        <a:rPr lang="en-US" dirty="0" smtClean="0"/>
                        <a:t>Basic</a:t>
                      </a:r>
                    </a:p>
                    <a:p>
                      <a:r>
                        <a:rPr lang="en-US" dirty="0" smtClean="0"/>
                        <a:t>70-79</a:t>
                      </a:r>
                    </a:p>
                    <a:p>
                      <a:endParaRPr lang="en-US" dirty="0" smtClean="0"/>
                    </a:p>
                    <a:p>
                      <a:r>
                        <a:rPr lang="en-US" dirty="0" smtClean="0"/>
                        <a:t>C</a:t>
                      </a:r>
                      <a:endParaRPr lang="en-US" dirty="0"/>
                    </a:p>
                  </a:txBody>
                  <a:tcPr/>
                </a:tc>
                <a:tc>
                  <a:txBody>
                    <a:bodyPr/>
                    <a:lstStyle/>
                    <a:p>
                      <a:r>
                        <a:rPr lang="en-US" dirty="0" smtClean="0"/>
                        <a:t>Below Basic</a:t>
                      </a:r>
                    </a:p>
                    <a:p>
                      <a:r>
                        <a:rPr lang="en-US" dirty="0" smtClean="0"/>
                        <a:t>60-69</a:t>
                      </a:r>
                    </a:p>
                    <a:p>
                      <a:r>
                        <a:rPr lang="en-US" dirty="0" smtClean="0"/>
                        <a:t>D</a:t>
                      </a:r>
                      <a:endParaRPr lang="en-US" dirty="0"/>
                    </a:p>
                  </a:txBody>
                  <a:tcPr/>
                </a:tc>
                <a:tc>
                  <a:txBody>
                    <a:bodyPr/>
                    <a:lstStyle/>
                    <a:p>
                      <a:r>
                        <a:rPr lang="en-US" dirty="0" smtClean="0"/>
                        <a:t>Far Below Basic</a:t>
                      </a:r>
                    </a:p>
                    <a:p>
                      <a:r>
                        <a:rPr lang="en-US" dirty="0" smtClean="0"/>
                        <a:t>&lt;60 = F</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a:t>
                      </a:r>
                      <a:r>
                        <a:rPr lang="en-US" baseline="30000" dirty="0" smtClean="0"/>
                        <a:t>st</a:t>
                      </a:r>
                      <a:r>
                        <a:rPr lang="en-US" dirty="0" smtClean="0"/>
                        <a:t> Writing</a:t>
                      </a:r>
                    </a:p>
                    <a:p>
                      <a:r>
                        <a:rPr lang="en-US" baseline="0" dirty="0" smtClean="0"/>
                        <a:t>Assess.</a:t>
                      </a:r>
                      <a:endParaRPr lang="en-US" dirty="0"/>
                    </a:p>
                  </a:txBody>
                  <a:tcPr/>
                </a:tc>
                <a:tc>
                  <a:txBody>
                    <a:bodyPr/>
                    <a:lstStyle/>
                    <a:p>
                      <a:r>
                        <a:rPr lang="en-US" dirty="0" smtClean="0"/>
                        <a:t>64%</a:t>
                      </a:r>
                      <a:endParaRPr lang="en-US" dirty="0"/>
                    </a:p>
                  </a:txBody>
                  <a:tcPr/>
                </a:tc>
                <a:tc>
                  <a:txBody>
                    <a:bodyPr/>
                    <a:lstStyle/>
                    <a:p>
                      <a:r>
                        <a:rPr lang="en-US" dirty="0" smtClean="0"/>
                        <a:t>1 – 3%</a:t>
                      </a:r>
                      <a:endParaRPr lang="en-US" dirty="0"/>
                    </a:p>
                  </a:txBody>
                  <a:tcPr/>
                </a:tc>
                <a:tc>
                  <a:txBody>
                    <a:bodyPr/>
                    <a:lstStyle/>
                    <a:p>
                      <a:r>
                        <a:rPr lang="en-US" dirty="0" smtClean="0"/>
                        <a:t>7 -20%</a:t>
                      </a:r>
                      <a:endParaRPr lang="en-US" dirty="0"/>
                    </a:p>
                  </a:txBody>
                  <a:tcPr/>
                </a:tc>
                <a:tc>
                  <a:txBody>
                    <a:bodyPr/>
                    <a:lstStyle/>
                    <a:p>
                      <a:r>
                        <a:rPr lang="en-US" dirty="0" smtClean="0"/>
                        <a:t>8 – 23%</a:t>
                      </a:r>
                      <a:endParaRPr lang="en-US" dirty="0"/>
                    </a:p>
                  </a:txBody>
                  <a:tcPr/>
                </a:tc>
                <a:tc>
                  <a:txBody>
                    <a:bodyPr/>
                    <a:lstStyle/>
                    <a:p>
                      <a:r>
                        <a:rPr lang="en-US" dirty="0" smtClean="0"/>
                        <a:t>8 – 23%</a:t>
                      </a:r>
                      <a:endParaRPr lang="en-US" dirty="0"/>
                    </a:p>
                  </a:txBody>
                  <a:tcPr/>
                </a:tc>
                <a:tc>
                  <a:txBody>
                    <a:bodyPr/>
                    <a:lstStyle/>
                    <a:p>
                      <a:r>
                        <a:rPr lang="en-US" dirty="0" smtClean="0"/>
                        <a:t>11 – 31%</a:t>
                      </a:r>
                      <a:endParaRPr lang="en-US" dirty="0"/>
                    </a:p>
                  </a:txBody>
                  <a:tcPr/>
                </a:tc>
              </a:tr>
              <a:tr h="370840">
                <a:tc>
                  <a:txBody>
                    <a:bodyPr/>
                    <a:lstStyle/>
                    <a:p>
                      <a:r>
                        <a:rPr lang="en-US" dirty="0" smtClean="0"/>
                        <a:t>Industrial</a:t>
                      </a:r>
                    </a:p>
                    <a:p>
                      <a:r>
                        <a:rPr lang="en-US" dirty="0" smtClean="0"/>
                        <a:t>Revolution</a:t>
                      </a:r>
                    </a:p>
                    <a:p>
                      <a:r>
                        <a:rPr lang="en-US" dirty="0" smtClean="0"/>
                        <a:t>Essay</a:t>
                      </a:r>
                      <a:endParaRPr lang="en-US" dirty="0"/>
                    </a:p>
                  </a:txBody>
                  <a:tcPr/>
                </a:tc>
                <a:tc>
                  <a:txBody>
                    <a:bodyPr/>
                    <a:lstStyle/>
                    <a:p>
                      <a:r>
                        <a:rPr lang="en-US" dirty="0" smtClean="0"/>
                        <a:t>78%</a:t>
                      </a:r>
                      <a:endParaRPr lang="en-US" dirty="0"/>
                    </a:p>
                  </a:txBody>
                  <a:tcPr/>
                </a:tc>
                <a:tc>
                  <a:txBody>
                    <a:bodyPr/>
                    <a:lstStyle/>
                    <a:p>
                      <a:r>
                        <a:rPr lang="en-US" dirty="0" smtClean="0"/>
                        <a:t>4 – 11%</a:t>
                      </a:r>
                      <a:endParaRPr lang="en-US" dirty="0"/>
                    </a:p>
                  </a:txBody>
                  <a:tcPr/>
                </a:tc>
                <a:tc>
                  <a:txBody>
                    <a:bodyPr/>
                    <a:lstStyle/>
                    <a:p>
                      <a:r>
                        <a:rPr lang="en-US" dirty="0" smtClean="0"/>
                        <a:t>12 -33%</a:t>
                      </a:r>
                      <a:endParaRPr lang="en-US" dirty="0"/>
                    </a:p>
                  </a:txBody>
                  <a:tcPr/>
                </a:tc>
                <a:tc>
                  <a:txBody>
                    <a:bodyPr/>
                    <a:lstStyle/>
                    <a:p>
                      <a:r>
                        <a:rPr lang="en-US" dirty="0" smtClean="0"/>
                        <a:t> 15 – 42%</a:t>
                      </a:r>
                      <a:endParaRPr lang="en-US" dirty="0"/>
                    </a:p>
                  </a:txBody>
                  <a:tcPr/>
                </a:tc>
                <a:tc>
                  <a:txBody>
                    <a:bodyPr/>
                    <a:lstStyle/>
                    <a:p>
                      <a:r>
                        <a:rPr lang="en-US" dirty="0" smtClean="0"/>
                        <a:t>5- 14%</a:t>
                      </a:r>
                      <a:endParaRPr lang="en-US" dirty="0"/>
                    </a:p>
                  </a:txBody>
                  <a:tcPr/>
                </a:tc>
                <a:tc>
                  <a:txBody>
                    <a:bodyPr/>
                    <a:lstStyle/>
                    <a:p>
                      <a:r>
                        <a:rPr lang="en-US" dirty="0" smtClean="0"/>
                        <a:t> 0 -0 %</a:t>
                      </a:r>
                      <a:endParaRPr lang="en-US" dirty="0"/>
                    </a:p>
                  </a:txBody>
                  <a:tcPr/>
                </a:tc>
              </a:tr>
            </a:tbl>
          </a:graphicData>
        </a:graphic>
      </p:graphicFrame>
    </p:spTree>
    <p:extLst>
      <p:ext uri="{BB962C8B-B14F-4D97-AF65-F5344CB8AC3E}">
        <p14:creationId xmlns:p14="http://schemas.microsoft.com/office/powerpoint/2010/main" val="72085809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 Scorecard  and Second Semester Goals</a:t>
            </a:r>
            <a:endParaRPr lang="en-US" dirty="0"/>
          </a:p>
        </p:txBody>
      </p:sp>
      <p:sp>
        <p:nvSpPr>
          <p:cNvPr id="3" name="Content Placeholder 2"/>
          <p:cNvSpPr>
            <a:spLocks noGrp="1"/>
          </p:cNvSpPr>
          <p:nvPr>
            <p:ph idx="1"/>
          </p:nvPr>
        </p:nvSpPr>
        <p:spPr/>
        <p:txBody>
          <a:bodyPr/>
          <a:lstStyle/>
          <a:p>
            <a:r>
              <a:rPr lang="en-US" dirty="0" smtClean="0"/>
              <a:t>Move to your new seat. Talk to your seat partner about how you did last semester. </a:t>
            </a:r>
          </a:p>
          <a:p>
            <a:r>
              <a:rPr lang="en-US" dirty="0" smtClean="0"/>
              <a:t>Mark the Student Scorecard. How did you do last semester in the various areas of the class: classwork, homework, test and quizzes, writing and research, attendance.</a:t>
            </a:r>
          </a:p>
          <a:p>
            <a:r>
              <a:rPr lang="en-US" dirty="0" smtClean="0"/>
              <a:t>What goals do you have for improvement second semester in World Studies. Write me a paragraph.</a:t>
            </a:r>
            <a:endParaRPr lang="en-US" dirty="0"/>
          </a:p>
        </p:txBody>
      </p:sp>
    </p:spTree>
    <p:extLst>
      <p:ext uri="{BB962C8B-B14F-4D97-AF65-F5344CB8AC3E}">
        <p14:creationId xmlns:p14="http://schemas.microsoft.com/office/powerpoint/2010/main" val="378933934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Tsarist  Russia</a:t>
            </a:r>
            <a:endParaRPr lang="en-US" dirty="0"/>
          </a:p>
        </p:txBody>
      </p:sp>
      <p:sp>
        <p:nvSpPr>
          <p:cNvPr id="3" name="Subtitle 2"/>
          <p:cNvSpPr>
            <a:spLocks noGrp="1"/>
          </p:cNvSpPr>
          <p:nvPr>
            <p:ph type="subTitle" idx="1"/>
          </p:nvPr>
        </p:nvSpPr>
        <p:spPr/>
        <p:txBody>
          <a:bodyPr/>
          <a:lstStyle/>
          <a:p>
            <a:r>
              <a:rPr lang="en-US" dirty="0" smtClean="0"/>
              <a:t>The Rise of Dictators After World War 1</a:t>
            </a:r>
            <a:endParaRPr lang="en-US" dirty="0"/>
          </a:p>
        </p:txBody>
      </p:sp>
    </p:spTree>
    <p:extLst>
      <p:ext uri="{BB962C8B-B14F-4D97-AF65-F5344CB8AC3E}">
        <p14:creationId xmlns:p14="http://schemas.microsoft.com/office/powerpoint/2010/main" val="3796147095"/>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Newsprint.thmx</Template>
  <TotalTime>11411</TotalTime>
  <Words>1169</Words>
  <Application>Microsoft Macintosh PowerPoint</Application>
  <PresentationFormat>On-screen Show (4:3)</PresentationFormat>
  <Paragraphs>172</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Newsprint</vt:lpstr>
      <vt:lpstr>Second Semester</vt:lpstr>
      <vt:lpstr>Semester 2 Units</vt:lpstr>
      <vt:lpstr>Grading Categories</vt:lpstr>
      <vt:lpstr>Rule Reminders</vt:lpstr>
      <vt:lpstr>Make Up Work and Absences</vt:lpstr>
      <vt:lpstr>Class Reading Growth</vt:lpstr>
      <vt:lpstr>Class Writing Growth</vt:lpstr>
      <vt:lpstr>Student Scorecard  and Second Semester Goals</vt:lpstr>
      <vt:lpstr>Tsarist  Russia</vt:lpstr>
      <vt:lpstr>Tsarist Russia</vt:lpstr>
      <vt:lpstr>PowerPoint Presentation</vt:lpstr>
      <vt:lpstr>Russian Social Structure</vt:lpstr>
      <vt:lpstr>Opponents to the Tsar</vt:lpstr>
      <vt:lpstr>The Revolution of 1905</vt:lpstr>
      <vt:lpstr>The Russian Revolution</vt:lpstr>
      <vt:lpstr>Tsar Abdicates</vt:lpstr>
      <vt:lpstr>The Provisional Government</vt:lpstr>
      <vt:lpstr>Bolsheviks Take Over</vt:lpstr>
      <vt:lpstr>Civil War</vt:lpstr>
      <vt:lpstr>From Russia to the Soviet Union</vt:lpstr>
      <vt:lpstr>Lenin’s Communism</vt:lpstr>
      <vt:lpstr>Power Struggle: Stalin vs Trotsky</vt:lpstr>
      <vt:lpstr>Communist Dictator Stalin Takes Charge</vt:lpstr>
      <vt:lpstr>A Totalitarian Dictatorship</vt:lpstr>
      <vt:lpstr>The 5 Year Plan and Forced Collectivization</vt:lpstr>
      <vt:lpstr>Stalin’s Terror</vt:lpstr>
      <vt:lpstr>Propaganda and Cult of Personality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Stalin’s Soviet Communism</dc:title>
  <dc:creator>Dave Forrest</dc:creator>
  <cp:lastModifiedBy>Dave Forrest</cp:lastModifiedBy>
  <cp:revision>34</cp:revision>
  <dcterms:created xsi:type="dcterms:W3CDTF">2015-01-19T19:52:45Z</dcterms:created>
  <dcterms:modified xsi:type="dcterms:W3CDTF">2015-01-30T18:14:29Z</dcterms:modified>
</cp:coreProperties>
</file>