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4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96303"/>
            <a:ext cx="7086600" cy="1847850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66565"/>
            <a:ext cx="7086600" cy="175260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6221506"/>
            <a:ext cx="2743200" cy="365125"/>
          </a:xfrm>
        </p:spPr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6221506"/>
            <a:ext cx="2743200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3765177"/>
            <a:ext cx="7272338" cy="1098176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3" y="777240"/>
            <a:ext cx="4294363" cy="286691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4867836"/>
            <a:ext cx="7272338" cy="126402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609600"/>
            <a:ext cx="152400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609600"/>
            <a:ext cx="5921376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792224"/>
            <a:ext cx="7086600" cy="18470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666744"/>
            <a:ext cx="7086600" cy="1755648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816100"/>
            <a:ext cx="3429000" cy="43100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688679"/>
            <a:ext cx="3429000" cy="8270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2590800"/>
            <a:ext cx="3429000" cy="35353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381000"/>
            <a:ext cx="3429000" cy="1649506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381000"/>
            <a:ext cx="3429000" cy="57451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2057401"/>
            <a:ext cx="3429000" cy="3657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739588"/>
            <a:ext cx="3429000" cy="129038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779929"/>
            <a:ext cx="3429000" cy="4935071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2057400"/>
            <a:ext cx="342900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4" y="274637"/>
            <a:ext cx="7272339" cy="1339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801906"/>
            <a:ext cx="7272339" cy="43242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7" y="6356350"/>
            <a:ext cx="24294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0C4CEC-16D5-4229-B4DE-FDE9B679D7E2}" type="datetimeFigureOut">
              <a:rPr lang="en-US" smtClean="0"/>
              <a:t>5/8/14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BAE4E6-4D12-4A48-9B6B-6FA0B79BEE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ts val="5200"/>
        </a:lnSpc>
        <a:spcBef>
          <a:spcPct val="0"/>
        </a:spcBef>
        <a:buNone/>
        <a:defRPr sz="48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pitchFamily="2" charset="2"/>
        <a:buChar char="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pitchFamily="2" charset="2"/>
        <a:buChar char="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pitchFamily="2" charset="2"/>
        <a:buChar char="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" pitchFamily="2" charset="2"/>
        <a:buChar char="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Origins of Democracy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The Greek, Roman, and Religious Sources of the </a:t>
            </a:r>
          </a:p>
          <a:p>
            <a:r>
              <a:rPr lang="en-US" dirty="0" smtClean="0"/>
              <a:t>Western Democratic Tradition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3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Judeo-Christian Tradition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ideas in the Old </a:t>
            </a:r>
            <a:r>
              <a:rPr lang="en-US" dirty="0" smtClean="0">
                <a:solidFill>
                  <a:schemeClr val="tx1"/>
                </a:solidFill>
              </a:rPr>
              <a:t>Testament are accepted by Jews, Christians, and Muslims, alike.</a:t>
            </a:r>
            <a:endParaRPr lang="en-US" dirty="0" smtClean="0"/>
          </a:p>
          <a:p>
            <a:r>
              <a:rPr lang="en-US" dirty="0" smtClean="0"/>
              <a:t>Western civilization is based on the moral and ethical principles found in these religious traditions.</a:t>
            </a:r>
          </a:p>
          <a:p>
            <a:r>
              <a:rPr lang="en-US" dirty="0" smtClean="0"/>
              <a:t>Each person is considered a child of God, and therefore deserving equal and fair treatment.</a:t>
            </a:r>
            <a:endParaRPr lang="en-US" dirty="0"/>
          </a:p>
        </p:txBody>
      </p:sp>
      <p:pic>
        <p:nvPicPr>
          <p:cNvPr id="7" name="Content Placeholder 6" descr="250px-ReligionSymbolAbr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41" b="-97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0950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City State</a:t>
            </a:r>
            <a:endParaRPr lang="en-US" dirty="0"/>
          </a:p>
        </p:txBody>
      </p:sp>
      <p:pic>
        <p:nvPicPr>
          <p:cNvPr id="6" name="Content Placeholder 5" descr="Greece-MapEDIT-1bef7do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6" r="18786"/>
          <a:stretch>
            <a:fillRect/>
          </a:stretch>
        </p:blipFill>
        <p:spPr/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2700 years ago, 700 BC,  the Greeks developed city-states </a:t>
            </a:r>
          </a:p>
          <a:p>
            <a:r>
              <a:rPr lang="en-US" dirty="0" smtClean="0"/>
              <a:t>The first Greek city-state was a </a:t>
            </a:r>
            <a:r>
              <a:rPr lang="en-US" dirty="0" smtClean="0">
                <a:solidFill>
                  <a:srgbClr val="FF0000"/>
                </a:solidFill>
              </a:rPr>
              <a:t>monarchy</a:t>
            </a:r>
            <a:r>
              <a:rPr lang="en-US" dirty="0" smtClean="0"/>
              <a:t>, a government ruled by kings and queens</a:t>
            </a:r>
          </a:p>
          <a:p>
            <a:r>
              <a:rPr lang="en-US" dirty="0" smtClean="0"/>
              <a:t>Over time the Greek city- states developed a </a:t>
            </a:r>
            <a:r>
              <a:rPr lang="en-US" dirty="0" smtClean="0">
                <a:solidFill>
                  <a:srgbClr val="FF0000"/>
                </a:solidFill>
              </a:rPr>
              <a:t>democracy</a:t>
            </a:r>
            <a:r>
              <a:rPr lang="en-US" dirty="0" smtClean="0"/>
              <a:t>, a government ruled by the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304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Athenian Democracy</a:t>
            </a:r>
            <a:endParaRPr lang="en-US" dirty="0"/>
          </a:p>
        </p:txBody>
      </p:sp>
      <p:pic>
        <p:nvPicPr>
          <p:cNvPr id="5" name="Content Placeholder 4" descr="hadrianarch_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1" r="966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most powerful Greek city-state was Athens</a:t>
            </a:r>
          </a:p>
          <a:p>
            <a:r>
              <a:rPr lang="en-US" dirty="0" smtClean="0"/>
              <a:t>At first Athens was controlled by a wealthy </a:t>
            </a:r>
            <a:r>
              <a:rPr lang="en-US" dirty="0" smtClean="0">
                <a:solidFill>
                  <a:srgbClr val="FF0000"/>
                </a:solidFill>
              </a:rPr>
              <a:t>aristocracy</a:t>
            </a:r>
            <a:r>
              <a:rPr lang="en-US" dirty="0" smtClean="0"/>
              <a:t>, land owners.</a:t>
            </a:r>
          </a:p>
          <a:p>
            <a:r>
              <a:rPr lang="en-US" dirty="0" smtClean="0"/>
              <a:t>Eventually more citizens participated in</a:t>
            </a:r>
            <a:r>
              <a:rPr lang="en-US" dirty="0" smtClean="0">
                <a:solidFill>
                  <a:srgbClr val="000000"/>
                </a:solidFill>
              </a:rPr>
              <a:t> a </a:t>
            </a:r>
            <a:r>
              <a:rPr lang="en-US" dirty="0" smtClean="0">
                <a:solidFill>
                  <a:srgbClr val="FF0000"/>
                </a:solidFill>
              </a:rPr>
              <a:t>direct democracy</a:t>
            </a:r>
            <a:r>
              <a:rPr lang="en-US" dirty="0" smtClean="0"/>
              <a:t>, voting on important laws.</a:t>
            </a:r>
          </a:p>
          <a:p>
            <a:r>
              <a:rPr lang="en-US" dirty="0" smtClean="0"/>
              <a:t>Athens had </a:t>
            </a:r>
            <a:r>
              <a:rPr lang="en-US" dirty="0" smtClean="0">
                <a:solidFill>
                  <a:schemeClr val="tx1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legislature</a:t>
            </a:r>
            <a:r>
              <a:rPr lang="en-US" dirty="0" smtClean="0"/>
              <a:t>, or law making group</a:t>
            </a:r>
          </a:p>
          <a:p>
            <a:r>
              <a:rPr lang="en-US" dirty="0" smtClean="0"/>
              <a:t>Citizens also served on </a:t>
            </a:r>
            <a:r>
              <a:rPr lang="en-US" dirty="0" smtClean="0">
                <a:solidFill>
                  <a:srgbClr val="FF0000"/>
                </a:solidFill>
              </a:rPr>
              <a:t>juries</a:t>
            </a:r>
            <a:r>
              <a:rPr lang="en-US" dirty="0" smtClean="0"/>
              <a:t>, deciding on the guilt or innocence of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624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Greek Philosophers</a:t>
            </a:r>
            <a:endParaRPr lang="en-US" dirty="0"/>
          </a:p>
        </p:txBody>
      </p:sp>
      <p:pic>
        <p:nvPicPr>
          <p:cNvPr id="5" name="Content Placeholder 4" descr="imgr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62" r="-19262"/>
          <a:stretch>
            <a:fillRect/>
          </a:stretch>
        </p:blipFill>
        <p:spPr>
          <a:xfrm>
            <a:off x="1089025" y="1816100"/>
            <a:ext cx="3429000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</a:t>
            </a:r>
            <a:r>
              <a:rPr lang="en-US" dirty="0" smtClean="0">
                <a:solidFill>
                  <a:srgbClr val="FF0000"/>
                </a:solidFill>
              </a:rPr>
              <a:t> philosopher </a:t>
            </a:r>
            <a:r>
              <a:rPr lang="en-US" dirty="0" smtClean="0"/>
              <a:t>is a thinker, or a  “lover of wisdom”</a:t>
            </a:r>
          </a:p>
          <a:p>
            <a:r>
              <a:rPr lang="en-US" dirty="0" smtClean="0"/>
              <a:t>The most famous Greek philosopher was Socrates</a:t>
            </a:r>
          </a:p>
          <a:p>
            <a:r>
              <a:rPr lang="en-US" dirty="0" smtClean="0"/>
              <a:t>He supported Greek democracy and opposed </a:t>
            </a:r>
            <a:r>
              <a:rPr lang="en-US" dirty="0" smtClean="0">
                <a:solidFill>
                  <a:srgbClr val="FF0000"/>
                </a:solidFill>
              </a:rPr>
              <a:t>tyrants</a:t>
            </a:r>
            <a:r>
              <a:rPr lang="en-US" dirty="0" smtClean="0"/>
              <a:t>, people who took power by force</a:t>
            </a:r>
          </a:p>
          <a:p>
            <a:r>
              <a:rPr lang="en-US" dirty="0" smtClean="0"/>
              <a:t>His student Plato believed in the importance of reason and logic.</a:t>
            </a:r>
          </a:p>
          <a:p>
            <a:r>
              <a:rPr lang="en-US" dirty="0" smtClean="0"/>
              <a:t>Aristotle focused on the importance of law.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104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Republic</a:t>
            </a:r>
            <a:endParaRPr lang="en-US" dirty="0"/>
          </a:p>
        </p:txBody>
      </p:sp>
      <p:pic>
        <p:nvPicPr>
          <p:cNvPr id="5" name="Content Placeholder 4" descr="rome_forum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1" r="22791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Greeks greatly influenced the Romans</a:t>
            </a:r>
          </a:p>
          <a:p>
            <a:r>
              <a:rPr lang="en-US" dirty="0" smtClean="0"/>
              <a:t>In 2500 years ago, in 500 BC, the Romans established a </a:t>
            </a:r>
            <a:r>
              <a:rPr lang="en-US" dirty="0" smtClean="0">
                <a:solidFill>
                  <a:srgbClr val="FF0000"/>
                </a:solidFill>
              </a:rPr>
              <a:t>republic</a:t>
            </a:r>
            <a:r>
              <a:rPr lang="en-US" dirty="0" smtClean="0"/>
              <a:t>, a representative democracy.</a:t>
            </a:r>
          </a:p>
          <a:p>
            <a:r>
              <a:rPr lang="en-US" dirty="0" smtClean="0"/>
              <a:t>The governing body was the </a:t>
            </a:r>
            <a:r>
              <a:rPr lang="en-US" dirty="0" smtClean="0">
                <a:solidFill>
                  <a:srgbClr val="FF0000"/>
                </a:solidFill>
              </a:rPr>
              <a:t>senate</a:t>
            </a:r>
            <a:r>
              <a:rPr lang="en-US" dirty="0" smtClean="0"/>
              <a:t>, a law making group made up of the land holding upper classes called patricians.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712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Law</a:t>
            </a:r>
            <a:endParaRPr lang="en-US" dirty="0"/>
          </a:p>
        </p:txBody>
      </p:sp>
      <p:pic>
        <p:nvPicPr>
          <p:cNvPr id="5" name="Content Placeholder 4" descr="450-BC-Twelve-Tables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" r="1855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Common Romans, called plebeians,  sought a voice in the Republic.</a:t>
            </a:r>
          </a:p>
          <a:p>
            <a:r>
              <a:rPr lang="en-US" dirty="0" smtClean="0"/>
              <a:t>They elected tribunes, who could stop or </a:t>
            </a:r>
            <a:r>
              <a:rPr lang="en-US" dirty="0" smtClean="0">
                <a:solidFill>
                  <a:srgbClr val="FF0000"/>
                </a:solidFill>
              </a:rPr>
              <a:t>veto</a:t>
            </a:r>
            <a:r>
              <a:rPr lang="en-US" dirty="0" smtClean="0"/>
              <a:t> laws made by the Senate.</a:t>
            </a:r>
          </a:p>
          <a:p>
            <a:r>
              <a:rPr lang="en-US" dirty="0" smtClean="0"/>
              <a:t>All Roman citizens could vote in the </a:t>
            </a:r>
            <a:r>
              <a:rPr lang="en-US" dirty="0" smtClean="0">
                <a:solidFill>
                  <a:srgbClr val="FF0000"/>
                </a:solidFill>
              </a:rPr>
              <a:t>assemblies</a:t>
            </a:r>
            <a:r>
              <a:rPr lang="en-US" dirty="0" smtClean="0"/>
              <a:t>, which could pass or reject laws passed by the Senate.</a:t>
            </a:r>
          </a:p>
          <a:p>
            <a:r>
              <a:rPr lang="en-US" dirty="0" smtClean="0"/>
              <a:t>The Romans Republic developed written law, which applied to all its citizens.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333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Roman Empire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Roman Republic took over much of Europe, establishing an empire.</a:t>
            </a:r>
          </a:p>
          <a:p>
            <a:r>
              <a:rPr lang="en-US" dirty="0" smtClean="0"/>
              <a:t>During times of war the Senate sometimes chose a </a:t>
            </a:r>
            <a:r>
              <a:rPr lang="en-US" dirty="0" smtClean="0">
                <a:solidFill>
                  <a:srgbClr val="FF0000"/>
                </a:solidFill>
              </a:rPr>
              <a:t>dictator</a:t>
            </a:r>
            <a:r>
              <a:rPr lang="en-US" dirty="0" smtClean="0"/>
              <a:t>, a ruler with complete control over government.</a:t>
            </a:r>
          </a:p>
          <a:p>
            <a:r>
              <a:rPr lang="en-US" dirty="0" smtClean="0"/>
              <a:t>The Roman empire became ruled by a series of </a:t>
            </a:r>
            <a:r>
              <a:rPr lang="en-US" dirty="0" smtClean="0">
                <a:solidFill>
                  <a:srgbClr val="FF0000"/>
                </a:solidFill>
              </a:rPr>
              <a:t>emperors</a:t>
            </a:r>
            <a:r>
              <a:rPr lang="en-US" dirty="0" smtClean="0"/>
              <a:t>, all powerful rulers</a:t>
            </a:r>
            <a:endParaRPr lang="en-US" dirty="0"/>
          </a:p>
        </p:txBody>
      </p:sp>
      <p:pic>
        <p:nvPicPr>
          <p:cNvPr id="7" name="Content Placeholder 6" descr="RomanEmpire_200_A.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42" b="-201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9173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Principles of Judaism</a:t>
            </a:r>
            <a:endParaRPr lang="en-US" dirty="0"/>
          </a:p>
        </p:txBody>
      </p:sp>
      <p:pic>
        <p:nvPicPr>
          <p:cNvPr id="5" name="Content Placeholder 4" descr="old_testament_law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129" b="-36129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Jews were the first </a:t>
            </a:r>
            <a:r>
              <a:rPr lang="en-US" dirty="0" smtClean="0">
                <a:solidFill>
                  <a:srgbClr val="FF0000"/>
                </a:solidFill>
              </a:rPr>
              <a:t>monotheistic </a:t>
            </a:r>
            <a:r>
              <a:rPr lang="en-US" dirty="0" smtClean="0"/>
              <a:t>religion, believing in a single powerful God.</a:t>
            </a:r>
          </a:p>
          <a:p>
            <a:r>
              <a:rPr lang="en-US" dirty="0" smtClean="0"/>
              <a:t>The Jewish, The Old Testament, contains the 10 Commandments </a:t>
            </a:r>
          </a:p>
          <a:p>
            <a:r>
              <a:rPr lang="en-US" dirty="0" smtClean="0"/>
              <a:t>These commandments forbade followers to murder or steal.</a:t>
            </a:r>
          </a:p>
          <a:p>
            <a:r>
              <a:rPr lang="en-US" dirty="0" smtClean="0"/>
              <a:t>The Jewish Torah also contains rules for followers and calls for people to establish courts to enforce these laws.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57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</a:t>
            </a:r>
            <a:endParaRPr lang="en-US" dirty="0"/>
          </a:p>
        </p:txBody>
      </p:sp>
      <p:pic>
        <p:nvPicPr>
          <p:cNvPr id="5" name="Content Placeholder 4" descr="cap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0" r="23370"/>
          <a:stretch>
            <a:fillRect/>
          </a:stretch>
        </p:blipFill>
        <p:spPr>
          <a:xfrm>
            <a:off x="1089025" y="1816100"/>
            <a:ext cx="3429000" cy="43100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During the period of the Roman Empire, Christianity arose.</a:t>
            </a:r>
          </a:p>
          <a:p>
            <a:r>
              <a:rPr lang="en-US" dirty="0" smtClean="0"/>
              <a:t>Jesus was a Jew who preached a single all powerful God and the 10 Commandments.</a:t>
            </a:r>
          </a:p>
          <a:p>
            <a:r>
              <a:rPr lang="en-US" dirty="0" smtClean="0"/>
              <a:t>His followers separated from the Jewish religion,  believing that Jesus was the son of God.</a:t>
            </a:r>
          </a:p>
          <a:p>
            <a:r>
              <a:rPr lang="en-US" dirty="0" smtClean="0"/>
              <a:t>Christ’s teachings became the basis for the Christian Bible, The New Testament.</a:t>
            </a:r>
          </a:p>
          <a:p>
            <a:r>
              <a:rPr lang="en-US" dirty="0" smtClean="0"/>
              <a:t>Christianity emphasized loving your neighbor and the importance of forgiveness.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514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000000"/>
      </a:dk1>
      <a:lt1>
        <a:srgbClr val="FFFFFF"/>
      </a:lt1>
      <a:dk2>
        <a:srgbClr val="59480D"/>
      </a:dk2>
      <a:lt2>
        <a:srgbClr val="D28E11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1353</TotalTime>
  <Words>533</Words>
  <Application>Microsoft Macintosh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Tradition</vt:lpstr>
      <vt:lpstr>The Origins of Democracy</vt:lpstr>
      <vt:lpstr>The Greek City State</vt:lpstr>
      <vt:lpstr>Athenian Democracy</vt:lpstr>
      <vt:lpstr>The Greek Philosophers</vt:lpstr>
      <vt:lpstr>The Roman Republic</vt:lpstr>
      <vt:lpstr>Roman Law</vt:lpstr>
      <vt:lpstr>The Roman Empire</vt:lpstr>
      <vt:lpstr>The Principles of Judaism</vt:lpstr>
      <vt:lpstr>Christianity</vt:lpstr>
      <vt:lpstr>Judeo-Christian Tradition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Origins of Democracy</dc:title>
  <dc:creator>Dave Forrest</dc:creator>
  <cp:lastModifiedBy>Dave Forrest</cp:lastModifiedBy>
  <cp:revision>15</cp:revision>
  <dcterms:created xsi:type="dcterms:W3CDTF">2014-05-08T18:14:45Z</dcterms:created>
  <dcterms:modified xsi:type="dcterms:W3CDTF">2014-05-09T16:48:14Z</dcterms:modified>
</cp:coreProperties>
</file>