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4/20/15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An Argumentative Essay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United States’ Decision to Drop the Atomic Bomb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743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Premises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 the premise that _____________________, Neville Chamberlain signed the Munich Pact with Hitler.</a:t>
            </a:r>
          </a:p>
          <a:p>
            <a:r>
              <a:rPr lang="en-US" dirty="0" smtClean="0"/>
              <a:t>On the premise that ___________________ , Winston Churchill opposed Britain entering into the Munich Pact with Hitler.</a:t>
            </a:r>
          </a:p>
          <a:p>
            <a:r>
              <a:rPr lang="en-US" dirty="0" smtClean="0"/>
              <a:t>On the premise that ___________________, Harry Truman dropped the atomic bomb on Japanese cities rather than invading Japan with US forces during World War II.</a:t>
            </a:r>
          </a:p>
          <a:p>
            <a:r>
              <a:rPr lang="en-US" dirty="0" smtClean="0"/>
              <a:t>On the premise that _____________________, some scientists working on the atomic bomb asked the President to explode the fist atomic bomb on an uninhabited island with Japanese observers watching the explosion.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02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Premise Behind the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a premise is spelled out in an argument, other times it is inferred but not stated. </a:t>
            </a:r>
          </a:p>
          <a:p>
            <a:r>
              <a:rPr lang="en-US" dirty="0" smtClean="0"/>
              <a:t>Read </a:t>
            </a:r>
            <a:r>
              <a:rPr lang="en-US" i="1" dirty="0" smtClean="0"/>
              <a:t>Document K</a:t>
            </a:r>
            <a:r>
              <a:rPr lang="en-US" dirty="0" smtClean="0"/>
              <a:t> and </a:t>
            </a:r>
            <a:r>
              <a:rPr lang="en-US" i="1" dirty="0" smtClean="0"/>
              <a:t>Document O</a:t>
            </a:r>
            <a:r>
              <a:rPr lang="en-US" dirty="0" smtClean="0"/>
              <a:t> from your sources on the atom bomb. Identify which premise goes with which source.</a:t>
            </a:r>
          </a:p>
          <a:p>
            <a:r>
              <a:rPr lang="en-US" dirty="0" smtClean="0"/>
              <a:t>Also indicate whether the premise is stated or inferred by each author.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069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Prompt: Should the US have dropped the atomic bombs on Japan?</a:t>
            </a:r>
          </a:p>
          <a:p>
            <a:r>
              <a:rPr lang="en-US" dirty="0" smtClean="0"/>
              <a:t>Length: minimum of three pages and maximum of four pages, not counting Works Cited page.</a:t>
            </a:r>
          </a:p>
          <a:p>
            <a:r>
              <a:rPr lang="en-US" dirty="0" smtClean="0"/>
              <a:t>Minimum of five paragraphs including: introduction, three body paragraphs and a conclusion.</a:t>
            </a:r>
          </a:p>
          <a:p>
            <a:r>
              <a:rPr lang="en-US" dirty="0" smtClean="0"/>
              <a:t>Use at least six of the sources provided. Include both in- text citations and a works cited page.</a:t>
            </a:r>
          </a:p>
          <a:p>
            <a:r>
              <a:rPr lang="en-US" dirty="0" smtClean="0"/>
              <a:t>Format: 12 point font and double spaced. </a:t>
            </a:r>
          </a:p>
          <a:p>
            <a:r>
              <a:rPr lang="en-US" dirty="0" smtClean="0"/>
              <a:t>Plagiarism: Papers must be your own work. Submit to </a:t>
            </a:r>
            <a:r>
              <a:rPr lang="en-US" dirty="0" err="1" smtClean="0"/>
              <a:t>turnitin.com</a:t>
            </a:r>
            <a:r>
              <a:rPr lang="en-US" dirty="0" smtClean="0"/>
              <a:t> for originality report.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parts to an argumentative essay introduction:</a:t>
            </a:r>
          </a:p>
          <a:p>
            <a:r>
              <a:rPr lang="en-US" dirty="0" smtClean="0"/>
              <a:t>1. introduce the reader to the essay topic.</a:t>
            </a:r>
          </a:p>
          <a:p>
            <a:r>
              <a:rPr lang="en-US" dirty="0" smtClean="0"/>
              <a:t>2. introduce the claim or arguable proposition.</a:t>
            </a:r>
          </a:p>
          <a:p>
            <a:r>
              <a:rPr lang="en-US" dirty="0" smtClean="0"/>
              <a:t>3. the claim must point the reader towards the reasons that the write will develop in the body paragraphs.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55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 with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claim is an arguable proposition, such as, </a:t>
            </a:r>
            <a:r>
              <a:rPr lang="en-US" i="1" dirty="0"/>
              <a:t>d</a:t>
            </a:r>
            <a:r>
              <a:rPr lang="en-US" i="1" dirty="0" smtClean="0"/>
              <a:t>ogs make better pets than cats.</a:t>
            </a:r>
          </a:p>
          <a:p>
            <a:r>
              <a:rPr lang="en-US" dirty="0" smtClean="0"/>
              <a:t>A claim must include reasons, usually which follow </a:t>
            </a:r>
            <a:r>
              <a:rPr lang="en-US" i="1" dirty="0" smtClean="0"/>
              <a:t>because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Dogs make better pets than </a:t>
            </a:r>
            <a:r>
              <a:rPr lang="en-US" i="1" dirty="0" smtClean="0"/>
              <a:t>cats because they are more loyal than cats, and they provide protection and exercise for their owners.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3012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Become Body 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reasons in your claim become the main ideas in each body paragraph. </a:t>
            </a:r>
          </a:p>
          <a:p>
            <a:r>
              <a:rPr lang="en-US" dirty="0" smtClean="0"/>
              <a:t>For example, the first body paragraph is organized around the topic sentence: </a:t>
            </a:r>
            <a:r>
              <a:rPr lang="en-US" i="1" dirty="0" smtClean="0"/>
              <a:t>Dogs are more loyal than cats.</a:t>
            </a:r>
          </a:p>
          <a:p>
            <a:r>
              <a:rPr lang="en-US" dirty="0" smtClean="0"/>
              <a:t>The second body paragraph topic sentence might be: Dogs are good at protecting an owner’s home.</a:t>
            </a:r>
          </a:p>
          <a:p>
            <a:r>
              <a:rPr lang="en-US" dirty="0" smtClean="0"/>
              <a:t>Now, you write a third topic sentence.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06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 Evidence for Body 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documents to use in each of your body paragraphs. </a:t>
            </a:r>
          </a:p>
          <a:p>
            <a:r>
              <a:rPr lang="en-US" dirty="0" smtClean="0"/>
              <a:t>Put them in the source organizer. </a:t>
            </a:r>
          </a:p>
          <a:p>
            <a:r>
              <a:rPr lang="en-US" dirty="0" smtClean="0"/>
              <a:t>Once you have gathered your evidence, write your body paragraphs paraphrasing or directly quoting each piece of evidence.</a:t>
            </a:r>
          </a:p>
          <a:p>
            <a:r>
              <a:rPr lang="en-US" dirty="0" smtClean="0"/>
              <a:t>Be sure to use in-text citations for your evidence, and include each full source in your Works Cited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1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Cite Each Source Twice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sources or evidence for your essay will appear twice in your paper. </a:t>
            </a:r>
            <a:endParaRPr lang="en-US" dirty="0"/>
          </a:p>
          <a:p>
            <a:r>
              <a:rPr lang="en-US" dirty="0" smtClean="0"/>
              <a:t>First you will use in-text citation, each time you use a piece of evidence. Remember the rule of going to the left side of the source, and using parenthesis. </a:t>
            </a:r>
          </a:p>
          <a:p>
            <a:r>
              <a:rPr lang="en-US" dirty="0" smtClean="0"/>
              <a:t>The full source citation will appear on your Works Cited page.</a:t>
            </a:r>
          </a:p>
        </p:txBody>
      </p:sp>
    </p:spTree>
    <p:extLst>
      <p:ext uri="{BB962C8B-B14F-4D97-AF65-F5344CB8AC3E}">
        <p14:creationId xmlns:p14="http://schemas.microsoft.com/office/powerpoint/2010/main" val="3741007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Works Cited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rules for making a works cited page appear in you’re the Logan Style Guide.</a:t>
            </a:r>
          </a:p>
          <a:p>
            <a:r>
              <a:rPr lang="en-US" dirty="0" smtClean="0"/>
              <a:t>Works cited is a separate page.</a:t>
            </a:r>
          </a:p>
          <a:p>
            <a:r>
              <a:rPr lang="en-US" dirty="0" smtClean="0"/>
              <a:t>Sources are put in alphabetical order, beginning with the first letter of the far left of the entry.</a:t>
            </a:r>
          </a:p>
          <a:p>
            <a:r>
              <a:rPr lang="en-US" dirty="0" smtClean="0"/>
              <a:t>Double space Works Cited page.</a:t>
            </a:r>
          </a:p>
          <a:p>
            <a:r>
              <a:rPr lang="en-US" dirty="0" smtClean="0"/>
              <a:t>Use hanging indent for source’s second and third lines.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07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Improving Your Argumentative Writing.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Don’t write in first person in a formal argumentative essay. (</a:t>
            </a:r>
            <a:r>
              <a:rPr lang="en-US" dirty="0" err="1" smtClean="0"/>
              <a:t>e.g</a:t>
            </a:r>
            <a:r>
              <a:rPr lang="en-US" dirty="0" smtClean="0"/>
              <a:t> don’t use </a:t>
            </a:r>
            <a:r>
              <a:rPr lang="en-US" i="1" dirty="0" smtClean="0"/>
              <a:t>I</a:t>
            </a:r>
            <a:r>
              <a:rPr lang="en-US" dirty="0" smtClean="0"/>
              <a:t> or </a:t>
            </a:r>
            <a:r>
              <a:rPr lang="en-US" i="1" dirty="0" smtClean="0"/>
              <a:t>me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Make sure that your body paragraphs are organized around your claim and reasons in the introduction.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 sure to use evidence from the sources you are given. (In this case, you should have used at least six sources from the list I gave you.)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Make sure that your evidence supports the key idea in your paragraph. Don’t use evidence that doesn’t support your topic sentence.</a:t>
            </a:r>
          </a:p>
        </p:txBody>
      </p:sp>
    </p:spTree>
    <p:extLst>
      <p:ext uri="{BB962C8B-B14F-4D97-AF65-F5344CB8AC3E}">
        <p14:creationId xmlns:p14="http://schemas.microsoft.com/office/powerpoint/2010/main" val="212992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Essay on the Atomic Bomb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semester each of you is going to write an argumentative essay on the atomic bomb.</a:t>
            </a:r>
            <a:endParaRPr lang="en-US" dirty="0"/>
          </a:p>
          <a:p>
            <a:r>
              <a:rPr lang="en-US" dirty="0" smtClean="0"/>
              <a:t>The prompt is: </a:t>
            </a:r>
          </a:p>
          <a:p>
            <a:r>
              <a:rPr lang="en-US" dirty="0" smtClean="0"/>
              <a:t>In June and July of 1945 the US government and the President had to decide whether to use a new invention: the atomic bomb. Given what you have learned about the conflict between the US and Japan in World War II, should the US have dropped the bomb on Japan?</a:t>
            </a:r>
          </a:p>
        </p:txBody>
      </p:sp>
    </p:spTree>
    <p:extLst>
      <p:ext uri="{BB962C8B-B14F-4D97-AF65-F5344CB8AC3E}">
        <p14:creationId xmlns:p14="http://schemas.microsoft.com/office/powerpoint/2010/main" val="197884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Improving </a:t>
            </a:r>
            <a:r>
              <a:rPr lang="en-US" dirty="0"/>
              <a:t>Y</a:t>
            </a:r>
            <a:r>
              <a:rPr lang="en-US" dirty="0" smtClean="0"/>
              <a:t>our </a:t>
            </a:r>
            <a:r>
              <a:rPr lang="en-US" dirty="0"/>
              <a:t>A</a:t>
            </a:r>
            <a:r>
              <a:rPr lang="en-US" dirty="0" smtClean="0"/>
              <a:t>rgumentative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6. Introduce </a:t>
            </a:r>
            <a:r>
              <a:rPr lang="en-US" dirty="0"/>
              <a:t>direct quotes with a lead-in. Don’t overuse direct quotes. A good rule of thumb is that a direct quote shouldn’t make up more than one quarter of your body paragraph.</a:t>
            </a:r>
          </a:p>
          <a:p>
            <a:pPr marL="0" indent="0">
              <a:buNone/>
            </a:pPr>
            <a:r>
              <a:rPr lang="en-US" dirty="0"/>
              <a:t>7</a:t>
            </a:r>
            <a:r>
              <a:rPr lang="en-US" dirty="0" smtClean="0"/>
              <a:t>. Your works cited page is separate and sources should be listed in alphabetical order, starting from the left.</a:t>
            </a:r>
          </a:p>
          <a:p>
            <a:pPr marL="0" indent="0">
              <a:buNone/>
            </a:pPr>
            <a:r>
              <a:rPr lang="en-US" dirty="0"/>
              <a:t>8</a:t>
            </a:r>
            <a:r>
              <a:rPr lang="en-US" dirty="0" smtClean="0"/>
              <a:t>. Check your grammar, spelling, and punctuation on </a:t>
            </a:r>
            <a:r>
              <a:rPr lang="en-US" dirty="0" err="1" smtClean="0"/>
              <a:t>turnitin</a:t>
            </a:r>
            <a:r>
              <a:rPr lang="en-US" dirty="0" smtClean="0"/>
              <a:t>. Fix your grammatical errors </a:t>
            </a:r>
            <a:r>
              <a:rPr lang="en-US" dirty="0" smtClean="0"/>
              <a:t>in </a:t>
            </a:r>
            <a:r>
              <a:rPr lang="en-US" dirty="0" err="1" smtClean="0"/>
              <a:t>google.docs</a:t>
            </a:r>
            <a:r>
              <a:rPr lang="en-US" dirty="0" smtClean="0"/>
              <a:t> and </a:t>
            </a:r>
            <a:r>
              <a:rPr lang="en-US" dirty="0" smtClean="0"/>
              <a:t>then resubmit </a:t>
            </a:r>
            <a:r>
              <a:rPr lang="en-US" dirty="0" smtClean="0"/>
              <a:t>it to </a:t>
            </a:r>
            <a:r>
              <a:rPr lang="en-US" dirty="0" err="1" smtClean="0"/>
              <a:t>turnitin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9. Start your paper early and rewrite it several times. Waiting until the last minute means that you won’t have time to fix writing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02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Argumentative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argumentative essay is one in which you make a </a:t>
            </a:r>
            <a:r>
              <a:rPr lang="en-US" i="1" dirty="0" smtClean="0"/>
              <a:t>claim</a:t>
            </a:r>
            <a:r>
              <a:rPr lang="en-US" dirty="0" smtClean="0"/>
              <a:t> and support your position with </a:t>
            </a:r>
            <a:r>
              <a:rPr lang="en-US" i="1" dirty="0" smtClean="0"/>
              <a:t>evidence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Last semester you wrote an explanatory/informative essay about the Industrial Revolution, explaining the positive and negative impact of industrialization on Great Britain.</a:t>
            </a:r>
          </a:p>
          <a:p>
            <a:r>
              <a:rPr lang="en-US" dirty="0" smtClean="0"/>
              <a:t>In this essay will make an argument. For example, </a:t>
            </a:r>
            <a:r>
              <a:rPr lang="en-US" i="1" dirty="0" smtClean="0"/>
              <a:t>the US should or should not have dropped the atomic bomb on Japan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2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 vs. Explanation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Explanatory Essay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Writer uses a </a:t>
            </a:r>
            <a:r>
              <a:rPr lang="en-US" i="1" dirty="0" smtClean="0"/>
              <a:t>controlling idea </a:t>
            </a:r>
            <a:r>
              <a:rPr lang="en-US" dirty="0" smtClean="0"/>
              <a:t>to guide the essay.</a:t>
            </a:r>
          </a:p>
          <a:p>
            <a:r>
              <a:rPr lang="en-US" dirty="0" smtClean="0"/>
              <a:t>Writer uses evidence from credible sources to inform the reader. </a:t>
            </a:r>
          </a:p>
          <a:p>
            <a:r>
              <a:rPr lang="en-US" dirty="0" smtClean="0"/>
              <a:t>For example, you used sources to show how new inventions improved the lives of people in Britain in the 19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Argumentative Essay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Writer takes an </a:t>
            </a:r>
            <a:r>
              <a:rPr lang="en-US" i="1" dirty="0" smtClean="0"/>
              <a:t>arguable position </a:t>
            </a:r>
            <a:r>
              <a:rPr lang="en-US" dirty="0" smtClean="0"/>
              <a:t>on a topic. This is called a </a:t>
            </a:r>
            <a:r>
              <a:rPr lang="en-US" i="1" dirty="0" smtClean="0"/>
              <a:t>claim.</a:t>
            </a:r>
          </a:p>
          <a:p>
            <a:r>
              <a:rPr lang="en-US" dirty="0" smtClean="0"/>
              <a:t>For example, </a:t>
            </a:r>
            <a:r>
              <a:rPr lang="en-US" i="1" dirty="0" smtClean="0"/>
              <a:t>dogs are better than cats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Or in this case, </a:t>
            </a:r>
            <a:r>
              <a:rPr lang="en-US" i="1" dirty="0" smtClean="0"/>
              <a:t>the US should or should not have dropped the atom bomb on Japan.</a:t>
            </a:r>
          </a:p>
          <a:p>
            <a:r>
              <a:rPr lang="en-US" dirty="0" smtClean="0"/>
              <a:t>Writer uses evidence from credible sources to support the claim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10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Argumentative vs. Persuasive Writing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of you have written persuasive essays. You’ve developed your opinion on a topic such as</a:t>
            </a:r>
            <a:r>
              <a:rPr lang="en-US" i="1" dirty="0" smtClean="0"/>
              <a:t>, should children in public schools be required to  wear school uniforms?</a:t>
            </a:r>
          </a:p>
          <a:p>
            <a:r>
              <a:rPr lang="en-US" dirty="0" smtClean="0"/>
              <a:t>Persuasive writing and argumentative writing share the common idea that the writer is stating an opinion.</a:t>
            </a:r>
          </a:p>
          <a:p>
            <a:r>
              <a:rPr lang="en-US" dirty="0" smtClean="0"/>
              <a:t>However, in argumentative writing the claim must be supported by </a:t>
            </a:r>
            <a:r>
              <a:rPr lang="en-US" i="1" dirty="0" smtClean="0"/>
              <a:t>evidence</a:t>
            </a:r>
            <a:r>
              <a:rPr lang="en-US" dirty="0" smtClean="0"/>
              <a:t>, and this evidence must come from </a:t>
            </a:r>
            <a:r>
              <a:rPr lang="en-US" i="1" dirty="0" smtClean="0"/>
              <a:t>credible sources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1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Credible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argumentative essay must include sources throughout the body of the paper. </a:t>
            </a:r>
          </a:p>
          <a:p>
            <a:r>
              <a:rPr lang="en-US" dirty="0" smtClean="0"/>
              <a:t>As a writer you must use these sources as evidence and use </a:t>
            </a:r>
            <a:r>
              <a:rPr lang="en-US" i="1" dirty="0" smtClean="0"/>
              <a:t>in-text citation</a:t>
            </a:r>
            <a:r>
              <a:rPr lang="en-US" dirty="0" smtClean="0"/>
              <a:t>, as you did in your informative essay on the Industrial Revolution.</a:t>
            </a:r>
          </a:p>
          <a:p>
            <a:r>
              <a:rPr lang="en-US" dirty="0" smtClean="0"/>
              <a:t>We’ve provided you with 22 credible sources, which include primary and secondary sources on the atomic bomb, along with tables and charts. </a:t>
            </a:r>
          </a:p>
          <a:p>
            <a:r>
              <a:rPr lang="en-US" dirty="0" smtClean="0"/>
              <a:t>We’ve chosen sources that both support and oppose the use of the atomic bomb, so that you will have sources to support either claim.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3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Paraphrasing a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As we learned in our previous essay, learning to paraphrase is a crucial skill when writing a paper with multiple sources.</a:t>
            </a:r>
          </a:p>
          <a:p>
            <a:r>
              <a:rPr lang="en-US" dirty="0" smtClean="0"/>
              <a:t>A paraphrase is taking the words of another and putting them in your own words.</a:t>
            </a:r>
          </a:p>
          <a:p>
            <a:r>
              <a:rPr lang="en-US" dirty="0" smtClean="0"/>
              <a:t>A good paraphrase makes the author’s meaning clear, without taking their words or sentences.</a:t>
            </a:r>
          </a:p>
          <a:p>
            <a:r>
              <a:rPr lang="en-US" dirty="0" smtClean="0"/>
              <a:t>You should always give intellectual credit to the author you paraphrase. You may do this by starting a paraphrase with, According to the author _________... </a:t>
            </a:r>
          </a:p>
          <a:p>
            <a:r>
              <a:rPr lang="en-US" dirty="0" smtClean="0"/>
              <a:t>The second way is using in-text citation at the end of a paraphrase.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4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Premises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will be making a claim or an argument on whether the US should or should not have dropped the atom bomb on Japan.</a:t>
            </a:r>
          </a:p>
          <a:p>
            <a:r>
              <a:rPr lang="en-US" dirty="0" smtClean="0"/>
              <a:t>A claim or argument begins with a </a:t>
            </a:r>
            <a:r>
              <a:rPr lang="en-US" i="1" dirty="0" smtClean="0"/>
              <a:t>premise</a:t>
            </a:r>
            <a:r>
              <a:rPr lang="en-US" dirty="0" smtClean="0"/>
              <a:t>. A premise is what forms the basis of a theory.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premise</a:t>
            </a:r>
            <a:r>
              <a:rPr lang="en-US" dirty="0" smtClean="0"/>
              <a:t> is the basic statement upon whose truth an argument is based. It is a basic assertion.</a:t>
            </a:r>
          </a:p>
          <a:p>
            <a:r>
              <a:rPr lang="en-US" dirty="0" smtClean="0"/>
              <a:t>For example, “When you called 911 on the guy in your backyard, it was on the </a:t>
            </a:r>
            <a:r>
              <a:rPr lang="en-US" i="1" dirty="0" smtClean="0"/>
              <a:t>premise</a:t>
            </a:r>
            <a:r>
              <a:rPr lang="en-US" dirty="0" smtClean="0"/>
              <a:t> that he was a thief and not the meter reader.”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7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premise that ____________________, the student in Mr. Forrest’s class did his reading homework, even though he didn’t want to.</a:t>
            </a:r>
          </a:p>
          <a:p>
            <a:r>
              <a:rPr lang="en-US" dirty="0" smtClean="0"/>
              <a:t>On the premise that __________________ , many young children in Japan ride the subways and walk at night without adult supervision.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4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247</TotalTime>
  <Words>1531</Words>
  <Application>Microsoft Macintosh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Inkwell</vt:lpstr>
      <vt:lpstr>Writing An Argumentative Essay </vt:lpstr>
      <vt:lpstr>Essay on the Atomic Bomb</vt:lpstr>
      <vt:lpstr>An Argumentative Essay</vt:lpstr>
      <vt:lpstr>Argument vs. Explanation</vt:lpstr>
      <vt:lpstr>Argumentative vs. Persuasive Writing</vt:lpstr>
      <vt:lpstr>Credible Sources</vt:lpstr>
      <vt:lpstr>Paraphrasing a Source</vt:lpstr>
      <vt:lpstr>Practicing Premises</vt:lpstr>
      <vt:lpstr>Identify the premise</vt:lpstr>
      <vt:lpstr>Historical Premises</vt:lpstr>
      <vt:lpstr>The Premise Behind the Argument</vt:lpstr>
      <vt:lpstr>Prompt and Requirements</vt:lpstr>
      <vt:lpstr>Writing an Introduction</vt:lpstr>
      <vt:lpstr>Claim with Reasons</vt:lpstr>
      <vt:lpstr>Reasons Become Body Paragraphs</vt:lpstr>
      <vt:lpstr>Gathering Evidence for Body Paragraphs</vt:lpstr>
      <vt:lpstr>Cite Each Source Twice</vt:lpstr>
      <vt:lpstr>Making A Works Cited Page</vt:lpstr>
      <vt:lpstr>Ideas for Improving Your Argumentative Writing.</vt:lpstr>
      <vt:lpstr>Ideas for Improving Your Argumentative Writing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 Argumentative Essay </dc:title>
  <dc:creator>Dave Forrest</dc:creator>
  <cp:lastModifiedBy>Dave Forrest</cp:lastModifiedBy>
  <cp:revision>27</cp:revision>
  <dcterms:created xsi:type="dcterms:W3CDTF">2015-03-23T15:45:44Z</dcterms:created>
  <dcterms:modified xsi:type="dcterms:W3CDTF">2015-04-20T17:59:49Z</dcterms:modified>
</cp:coreProperties>
</file>