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PT Sans Narrow"/>
      <p:regular r:id="rId14"/>
      <p:bold r:id="rId15"/>
    </p:embeddedFont>
    <p:embeddedFont>
      <p:font typeface="Open Sans"/>
      <p:regular r:id="rId16"/>
      <p:bold r:id="rId17"/>
      <p:italic r:id="rId18"/>
      <p:boldItalic r:id="rId19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TSansNarrow-bold.fntdata"/><Relationship Id="rId14" Type="http://schemas.openxmlformats.org/officeDocument/2006/relationships/font" Target="fonts/PTSansNarrow-regular.fntdata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hape 9"/>
          <p:cNvCxnSpPr/>
          <p:nvPr/>
        </p:nvCxnSpPr>
        <p:spPr>
          <a:xfrm>
            <a:off x="7007735" y="3176887"/>
            <a:ext cx="562199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" name="Shape 10"/>
          <p:cNvCxnSpPr/>
          <p:nvPr/>
        </p:nvCxnSpPr>
        <p:spPr>
          <a:xfrm>
            <a:off x="1575034" y="3158251"/>
            <a:ext cx="562199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1" name="Shape 11"/>
          <p:cNvGrpSpPr/>
          <p:nvPr/>
        </p:nvGrpSpPr>
        <p:grpSpPr>
          <a:xfrm>
            <a:off x="1004143" y="1022025"/>
            <a:ext cx="7136667" cy="152400"/>
            <a:chOff x="1346428" y="1011300"/>
            <a:chExt cx="6452100" cy="152400"/>
          </a:xfrm>
        </p:grpSpPr>
        <p:cxnSp>
          <p:nvCxnSpPr>
            <p:cNvPr id="12" name="Shape 12"/>
            <p:cNvCxnSpPr/>
            <p:nvPr/>
          </p:nvCxnSpPr>
          <p:spPr>
            <a:xfrm rot="10800000">
              <a:off x="1346428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" name="Shape 13"/>
            <p:cNvCxnSpPr/>
            <p:nvPr/>
          </p:nvCxnSpPr>
          <p:spPr>
            <a:xfrm rot="10800000">
              <a:off x="1346428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" name="Shape 14"/>
          <p:cNvGrpSpPr/>
          <p:nvPr/>
        </p:nvGrpSpPr>
        <p:grpSpPr>
          <a:xfrm>
            <a:off x="1004150" y="3969100"/>
            <a:ext cx="7136667" cy="152400"/>
            <a:chOff x="1346435" y="3969087"/>
            <a:chExt cx="6452100" cy="152400"/>
          </a:xfrm>
        </p:grpSpPr>
        <p:cxnSp>
          <p:nvCxnSpPr>
            <p:cNvPr id="15" name="Shape 15"/>
            <p:cNvCxnSpPr/>
            <p:nvPr/>
          </p:nvCxnSpPr>
          <p:spPr>
            <a:xfrm>
              <a:off x="1346435" y="4121487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1346435" y="3969087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7" name="Shape 17"/>
          <p:cNvSpPr txBox="1"/>
          <p:nvPr>
            <p:ph type="ctrTitle"/>
          </p:nvPr>
        </p:nvSpPr>
        <p:spPr>
          <a:xfrm>
            <a:off x="1004150" y="1751764"/>
            <a:ext cx="7136700" cy="10223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5400"/>
            </a:lvl1pPr>
            <a:lvl2pPr algn="ctr">
              <a:spcBef>
                <a:spcPts val="0"/>
              </a:spcBef>
              <a:buSzPct val="100000"/>
              <a:defRPr sz="5400"/>
            </a:lvl2pPr>
            <a:lvl3pPr algn="ctr">
              <a:spcBef>
                <a:spcPts val="0"/>
              </a:spcBef>
              <a:buSzPct val="100000"/>
              <a:defRPr sz="5400"/>
            </a:lvl3pPr>
            <a:lvl4pPr algn="ctr">
              <a:spcBef>
                <a:spcPts val="0"/>
              </a:spcBef>
              <a:buSzPct val="100000"/>
              <a:defRPr sz="5400"/>
            </a:lvl4pPr>
            <a:lvl5pPr algn="ctr">
              <a:spcBef>
                <a:spcPts val="0"/>
              </a:spcBef>
              <a:buSzPct val="100000"/>
              <a:defRPr sz="5400"/>
            </a:lvl5pPr>
            <a:lvl6pPr algn="ctr">
              <a:spcBef>
                <a:spcPts val="0"/>
              </a:spcBef>
              <a:buSzPct val="100000"/>
              <a:defRPr sz="5400"/>
            </a:lvl6pPr>
            <a:lvl7pPr algn="ctr">
              <a:spcBef>
                <a:spcPts val="0"/>
              </a:spcBef>
              <a:buSzPct val="100000"/>
              <a:defRPr sz="5400"/>
            </a:lvl7pPr>
            <a:lvl8pPr algn="ctr">
              <a:spcBef>
                <a:spcPts val="0"/>
              </a:spcBef>
              <a:buSzPct val="100000"/>
              <a:defRPr sz="5400"/>
            </a:lvl8pPr>
            <a:lvl9pPr algn="ctr">
              <a:spcBef>
                <a:spcPts val="0"/>
              </a:spcBef>
              <a:buSzPct val="100000"/>
              <a:defRPr sz="5400"/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2137225" y="2850039"/>
            <a:ext cx="48704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 txBox="1"/>
          <p:nvPr>
            <p:ph type="title"/>
          </p:nvPr>
        </p:nvSpPr>
        <p:spPr>
          <a:xfrm>
            <a:off x="311700" y="1304850"/>
            <a:ext cx="8520599" cy="15383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311700" y="2995650"/>
            <a:ext cx="8520599" cy="1071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266175"/>
            <a:ext cx="3999899" cy="330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832400" y="1266175"/>
            <a:ext cx="3999899" cy="330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6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90250" y="526350"/>
            <a:ext cx="5613599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6" name="Shape 46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7" name="Shape 47"/>
          <p:cNvSpPr txBox="1"/>
          <p:nvPr>
            <p:ph type="title"/>
          </p:nvPr>
        </p:nvSpPr>
        <p:spPr>
          <a:xfrm>
            <a:off x="265500" y="1039675"/>
            <a:ext cx="4045199" cy="1675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8" name="Shape 48"/>
          <p:cNvSpPr txBox="1"/>
          <p:nvPr>
            <p:ph idx="1" type="subTitle"/>
          </p:nvPr>
        </p:nvSpPr>
        <p:spPr>
          <a:xfrm>
            <a:off x="265500" y="27268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4230725"/>
            <a:ext cx="5998800" cy="59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1.jpg"/><Relationship Id="rId4" Type="http://schemas.openxmlformats.org/officeDocument/2006/relationships/image" Target="../media/image0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1004150" y="1751764"/>
            <a:ext cx="7136700" cy="10223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is making a delicious sandwich</a:t>
            </a:r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2137225" y="2850039"/>
            <a:ext cx="4870499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like writing a strong body paragraph?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Describe your favorite sandwich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Tell your seat partner about your favorite sandwich: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What type of bread do you like?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What are the main ingredients in your favorite sandwich?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What other things do you put in your sandwich?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What condiments do you like on this sandwich?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265500" y="1039675"/>
            <a:ext cx="4045199" cy="1675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Which sandwich looks better?</a:t>
            </a:r>
          </a:p>
        </p:txBody>
      </p:sp>
      <p:sp>
        <p:nvSpPr>
          <p:cNvPr id="75" name="Shape 75"/>
          <p:cNvSpPr txBox="1"/>
          <p:nvPr>
            <p:ph idx="1" type="subTitle"/>
          </p:nvPr>
        </p:nvSpPr>
        <p:spPr>
          <a:xfrm>
            <a:off x="265500" y="27268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Why?</a:t>
            </a:r>
          </a:p>
        </p:txBody>
      </p:sp>
      <p:sp>
        <p:nvSpPr>
          <p:cNvPr id="76" name="Shape 76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7100" y="228387"/>
            <a:ext cx="2171700" cy="2105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Shape 7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02925" y="3159750"/>
            <a:ext cx="2667000" cy="165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is making a delicious sandwich like writing a strong body paragraph?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265500" y="1039675"/>
            <a:ext cx="4045199" cy="1675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delicious sandwich starts with tasty bread. </a:t>
            </a:r>
          </a:p>
        </p:txBody>
      </p:sp>
      <p:sp>
        <p:nvSpPr>
          <p:cNvPr id="89" name="Shape 89"/>
          <p:cNvSpPr txBox="1"/>
          <p:nvPr>
            <p:ph idx="1" type="subTitle"/>
          </p:nvPr>
        </p:nvSpPr>
        <p:spPr>
          <a:xfrm>
            <a:off x="265500" y="27268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 strong body paragraph starts with a topic sentence directly related to one of the reasons in the claim.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In addition, it has a strong concluding sentence as well.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265500" y="1039675"/>
            <a:ext cx="4045199" cy="1675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delicious sandwich is filled with lots of great ingredients.</a:t>
            </a:r>
          </a:p>
        </p:txBody>
      </p:sp>
      <p:sp>
        <p:nvSpPr>
          <p:cNvPr id="96" name="Shape 96"/>
          <p:cNvSpPr txBox="1"/>
          <p:nvPr>
            <p:ph idx="1" type="subTitle"/>
          </p:nvPr>
        </p:nvSpPr>
        <p:spPr>
          <a:xfrm>
            <a:off x="265500" y="27268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 good body paragraph is filled with lots of strong evidence. This evidence should come from reliable sources.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In addition, each piece of evidence should have an in-text citation, directly related to one of the sources in the Works Cited page.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265500" y="1039675"/>
            <a:ext cx="4045199" cy="16758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condiments on a delicious sandwich enhance the main ingredients.</a:t>
            </a:r>
          </a:p>
        </p:txBody>
      </p:sp>
      <p:sp>
        <p:nvSpPr>
          <p:cNvPr id="103" name="Shape 103"/>
          <p:cNvSpPr txBox="1"/>
          <p:nvPr>
            <p:ph idx="1" type="subTitle"/>
          </p:nvPr>
        </p:nvSpPr>
        <p:spPr>
          <a:xfrm>
            <a:off x="265500" y="27268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 good paragraph stays focused on the topic sentence and does not contain unrelated evidence or information that can distract the reader.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A strong body paragraph is well written, containing  good transitions, and correct grammar, spelling, and punctuation.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Make me a delicious sandwich for each body paragraph, and please, no lettuce sandwiches.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