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66"/>
  </p:normalViewPr>
  <p:slideViewPr>
    <p:cSldViewPr snapToGrid="0" snapToObjects="1">
      <p:cViewPr varScale="1">
        <p:scale>
          <a:sx n="136" d="100"/>
          <a:sy n="136" d="100"/>
        </p:scale>
        <p:origin x="272" y="19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1562894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chemeClr val="dk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0" y="392150"/>
            <a:ext cx="8520599" cy="26903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algn="ctr">
              <a:spcBef>
                <a:spcPts val="0"/>
              </a:spcBef>
              <a:buSzPct val="100000"/>
              <a:defRPr sz="8000"/>
            </a:lvl1pPr>
            <a:lvl2pPr algn="ctr">
              <a:spcBef>
                <a:spcPts val="0"/>
              </a:spcBef>
              <a:buSzPct val="100000"/>
              <a:defRPr sz="8000"/>
            </a:lvl2pPr>
            <a:lvl3pPr algn="ctr">
              <a:spcBef>
                <a:spcPts val="0"/>
              </a:spcBef>
              <a:buSzPct val="100000"/>
              <a:defRPr sz="8000"/>
            </a:lvl3pPr>
            <a:lvl4pPr algn="ctr">
              <a:spcBef>
                <a:spcPts val="0"/>
              </a:spcBef>
              <a:buSzPct val="100000"/>
              <a:defRPr sz="8000"/>
            </a:lvl4pPr>
            <a:lvl5pPr algn="ctr">
              <a:spcBef>
                <a:spcPts val="0"/>
              </a:spcBef>
              <a:buSzPct val="100000"/>
              <a:defRPr sz="8000"/>
            </a:lvl5pPr>
            <a:lvl6pPr algn="ctr">
              <a:spcBef>
                <a:spcPts val="0"/>
              </a:spcBef>
              <a:buSzPct val="100000"/>
              <a:defRPr sz="8000"/>
            </a:lvl6pPr>
            <a:lvl7pPr algn="ctr">
              <a:spcBef>
                <a:spcPts val="0"/>
              </a:spcBef>
              <a:buSzPct val="100000"/>
              <a:defRPr sz="8000"/>
            </a:lvl7pPr>
            <a:lvl8pPr algn="ctr">
              <a:spcBef>
                <a:spcPts val="0"/>
              </a:spcBef>
              <a:buSzPct val="100000"/>
              <a:defRPr sz="8000"/>
            </a:lvl8pPr>
            <a:lvl9pPr algn="ctr">
              <a:spcBef>
                <a:spcPts val="0"/>
              </a:spcBef>
              <a:buSzPct val="100000"/>
              <a:defRPr sz="80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3890400"/>
            <a:ext cx="8520599" cy="706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1pPr>
            <a:lvl2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2pPr>
            <a:lvl3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3pPr>
            <a:lvl4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4pPr>
            <a:lvl5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5pPr>
            <a:lvl6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6pPr>
            <a:lvl7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7pPr>
            <a:lvl8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8pPr>
            <a:lvl9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311700" y="1240275"/>
            <a:ext cx="8520599" cy="19818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1pPr>
            <a:lvl2pPr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2pPr>
            <a:lvl3pPr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3pPr>
            <a:lvl4pPr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4pPr>
            <a:lvl5pPr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5pPr>
            <a:lvl6pPr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6pPr>
            <a:lvl7pPr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7pPr>
            <a:lvl8pPr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8pPr>
            <a:lvl9pPr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311700" y="3304625"/>
            <a:ext cx="8520599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1pPr>
            <a:lvl2pPr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2pPr>
            <a:lvl3pPr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3pPr>
            <a:lvl4pPr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4pPr>
            <a:lvl5pPr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5pPr>
            <a:lvl6pPr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6pPr>
            <a:lvl7pPr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7pPr>
            <a:lvl8pPr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8pPr>
            <a:lvl9pPr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title">
    <p:bg>
      <p:bgPr>
        <a:solidFill>
          <a:schemeClr val="dk1"/>
        </a:solid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2802750" y="802500"/>
            <a:ext cx="3538499" cy="3538499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ctr" anchorCtr="0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599" cy="8009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599" cy="33401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599" cy="8009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3999899" cy="33401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SzPct val="100000"/>
              <a:defRPr sz="14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228675"/>
            <a:ext cx="3999899" cy="33401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SzPct val="100000"/>
              <a:defRPr sz="14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SzPct val="100000"/>
              <a:defRPr sz="4000"/>
            </a:lvl1pPr>
            <a:lvl2pPr>
              <a:spcBef>
                <a:spcPts val="0"/>
              </a:spcBef>
              <a:buSzPct val="100000"/>
              <a:defRPr sz="4000"/>
            </a:lvl2pPr>
            <a:lvl3pPr>
              <a:spcBef>
                <a:spcPts val="0"/>
              </a:spcBef>
              <a:buSzPct val="100000"/>
              <a:defRPr sz="4000"/>
            </a:lvl3pPr>
            <a:lvl4pPr>
              <a:spcBef>
                <a:spcPts val="0"/>
              </a:spcBef>
              <a:buSzPct val="100000"/>
              <a:defRPr sz="4000"/>
            </a:lvl4pPr>
            <a:lvl5pPr>
              <a:spcBef>
                <a:spcPts val="0"/>
              </a:spcBef>
              <a:buSzPct val="100000"/>
              <a:defRPr sz="4000"/>
            </a:lvl5pPr>
            <a:lvl6pPr>
              <a:spcBef>
                <a:spcPts val="0"/>
              </a:spcBef>
              <a:buSzPct val="100000"/>
              <a:defRPr sz="4000"/>
            </a:lvl6pPr>
            <a:lvl7pPr>
              <a:spcBef>
                <a:spcPts val="0"/>
              </a:spcBef>
              <a:buSzPct val="100000"/>
              <a:defRPr sz="4000"/>
            </a:lvl7pPr>
            <a:lvl8pPr>
              <a:spcBef>
                <a:spcPts val="0"/>
              </a:spcBef>
              <a:buSzPct val="100000"/>
              <a:defRPr sz="4000"/>
            </a:lvl8pPr>
            <a:lvl9pPr>
              <a:spcBef>
                <a:spcPts val="0"/>
              </a:spcBef>
              <a:buSzPct val="100000"/>
              <a:defRPr sz="40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7999" cy="7556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SzPct val="100000"/>
              <a:defRPr sz="3000"/>
            </a:lvl1pPr>
            <a:lvl2pPr>
              <a:spcBef>
                <a:spcPts val="0"/>
              </a:spcBef>
              <a:buSzPct val="100000"/>
              <a:defRPr sz="3000"/>
            </a:lvl2pPr>
            <a:lvl3pPr>
              <a:spcBef>
                <a:spcPts val="0"/>
              </a:spcBef>
              <a:buSzPct val="100000"/>
              <a:defRPr sz="3000"/>
            </a:lvl3pPr>
            <a:lvl4pPr>
              <a:spcBef>
                <a:spcPts val="0"/>
              </a:spcBef>
              <a:buSzPct val="100000"/>
              <a:defRPr sz="3000"/>
            </a:lvl4pPr>
            <a:lvl5pPr>
              <a:spcBef>
                <a:spcPts val="0"/>
              </a:spcBef>
              <a:buSzPct val="100000"/>
              <a:defRPr sz="3000"/>
            </a:lvl5pPr>
            <a:lvl6pPr>
              <a:spcBef>
                <a:spcPts val="0"/>
              </a:spcBef>
              <a:buSzPct val="100000"/>
              <a:defRPr sz="3000"/>
            </a:lvl6pPr>
            <a:lvl7pPr>
              <a:spcBef>
                <a:spcPts val="0"/>
              </a:spcBef>
              <a:buSzPct val="100000"/>
              <a:defRPr sz="3000"/>
            </a:lvl7pPr>
            <a:lvl8pPr>
              <a:spcBef>
                <a:spcPts val="0"/>
              </a:spcBef>
              <a:buSzPct val="100000"/>
              <a:defRPr sz="3000"/>
            </a:lvl8pPr>
            <a:lvl9pPr>
              <a:spcBef>
                <a:spcPts val="0"/>
              </a:spcBef>
              <a:buSzPct val="100000"/>
              <a:defRPr sz="30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7999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SzPct val="100000"/>
              <a:defRPr sz="12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accent4"/>
        </a:solidFill>
        <a:effectLst/>
      </p:bgPr>
    </p:bg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1pPr>
            <a:lvl2pPr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2pPr>
            <a:lvl3pPr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3pPr>
            <a:lvl4pPr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4pPr>
            <a:lvl5pPr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5pPr>
            <a:lvl6pPr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6pPr>
            <a:lvl7pPr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7pPr>
            <a:lvl8pPr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8pPr>
            <a:lvl9pPr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25"/>
            <a:ext cx="4572000" cy="5143499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cxnSp>
        <p:nvCxnSpPr>
          <p:cNvPr id="37" name="Shape 37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199" cy="1710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5400"/>
            </a:lvl1pPr>
            <a:lvl2pPr algn="ctr">
              <a:spcBef>
                <a:spcPts val="0"/>
              </a:spcBef>
              <a:buSzPct val="100000"/>
              <a:defRPr sz="5400"/>
            </a:lvl2pPr>
            <a:lvl3pPr algn="ctr">
              <a:spcBef>
                <a:spcPts val="0"/>
              </a:spcBef>
              <a:buSzPct val="100000"/>
              <a:defRPr sz="5400"/>
            </a:lvl3pPr>
            <a:lvl4pPr algn="ctr">
              <a:spcBef>
                <a:spcPts val="0"/>
              </a:spcBef>
              <a:buSzPct val="100000"/>
              <a:defRPr sz="5400"/>
            </a:lvl4pPr>
            <a:lvl5pPr algn="ctr">
              <a:spcBef>
                <a:spcPts val="0"/>
              </a:spcBef>
              <a:buSzPct val="100000"/>
              <a:defRPr sz="5400"/>
            </a:lvl5pPr>
            <a:lvl6pPr algn="ctr">
              <a:spcBef>
                <a:spcPts val="0"/>
              </a:spcBef>
              <a:buSzPct val="100000"/>
              <a:defRPr sz="5400"/>
            </a:lvl6pPr>
            <a:lvl7pPr algn="ctr">
              <a:spcBef>
                <a:spcPts val="0"/>
              </a:spcBef>
              <a:buSzPct val="100000"/>
              <a:defRPr sz="5400"/>
            </a:lvl7pPr>
            <a:lvl8pPr algn="ctr">
              <a:spcBef>
                <a:spcPts val="0"/>
              </a:spcBef>
              <a:buSzPct val="100000"/>
              <a:defRPr sz="5400"/>
            </a:lvl8pPr>
            <a:lvl9pPr algn="ctr">
              <a:spcBef>
                <a:spcPts val="0"/>
              </a:spcBef>
              <a:buSzPct val="100000"/>
              <a:defRPr sz="54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ubTitle" idx="1"/>
          </p:nvPr>
        </p:nvSpPr>
        <p:spPr>
          <a:xfrm>
            <a:off x="265500" y="2845222"/>
            <a:ext cx="4045199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2pPr>
            <a:lvl3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3pPr>
            <a:lvl4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4pPr>
            <a:lvl5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5pPr>
            <a:lvl6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6pPr>
            <a:lvl7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7pPr>
            <a:lvl8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8pPr>
            <a:lvl9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0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1pPr>
            <a:lvl2pPr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2pPr>
            <a:lvl3pPr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3pPr>
            <a:lvl4pPr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4pPr>
            <a:lvl5pPr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5pPr>
            <a:lvl6pPr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6pPr>
            <a:lvl7pPr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7pPr>
            <a:lvl8pPr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8pPr>
            <a:lvl9pPr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7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matic SC"/>
              <a:buNone/>
              <a:defRPr sz="24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599" cy="800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599" cy="334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Source Code Pro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‹#›</a:t>
            </a:fld>
            <a:endParaRPr lang="en" sz="1000">
              <a:solidFill>
                <a:schemeClr val="accent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ctrTitle"/>
          </p:nvPr>
        </p:nvSpPr>
        <p:spPr>
          <a:xfrm>
            <a:off x="311700" y="392150"/>
            <a:ext cx="8520599" cy="26903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Writing a Claim</a:t>
            </a:r>
          </a:p>
        </p:txBody>
      </p:sp>
      <p:sp>
        <p:nvSpPr>
          <p:cNvPr id="53" name="Shape 53"/>
          <p:cNvSpPr txBox="1">
            <a:spLocks noGrp="1"/>
          </p:cNvSpPr>
          <p:nvPr>
            <p:ph type="subTitle" idx="1"/>
          </p:nvPr>
        </p:nvSpPr>
        <p:spPr>
          <a:xfrm>
            <a:off x="311700" y="3890400"/>
            <a:ext cx="8520599" cy="706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Dogs are better pets than cats because ...</a:t>
            </a:r>
          </a:p>
        </p:txBody>
      </p:sp>
      <p:sp>
        <p:nvSpPr>
          <p:cNvPr id="54" name="Shape 54"/>
          <p:cNvSpPr txBox="1"/>
          <p:nvPr/>
        </p:nvSpPr>
        <p:spPr>
          <a:xfrm>
            <a:off x="7646825" y="4759375"/>
            <a:ext cx="1363499" cy="293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900"/>
              <a:t>Dave Forrest - 2015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Are you a dog person or a cat person?</a:t>
            </a:r>
          </a:p>
        </p:txBody>
      </p:sp>
      <p:pic>
        <p:nvPicPr>
          <p:cNvPr id="60" name="Shape 6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025" y="1180325"/>
            <a:ext cx="7407953" cy="38027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599" cy="8009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Making a claim</a:t>
            </a:r>
          </a:p>
        </p:txBody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3999899" cy="33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body" idx="2"/>
          </p:nvPr>
        </p:nvSpPr>
        <p:spPr>
          <a:xfrm>
            <a:off x="4832400" y="1228675"/>
            <a:ext cx="3999899" cy="33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1800"/>
              <a:t>You learned last year that a </a:t>
            </a:r>
            <a:r>
              <a:rPr lang="en" sz="1800" b="1"/>
              <a:t>claim</a:t>
            </a:r>
            <a:r>
              <a:rPr lang="en" sz="1800"/>
              <a:t> is an arguable position. For example,someone might argue that </a:t>
            </a:r>
            <a:r>
              <a:rPr lang="en" sz="1800" i="1"/>
              <a:t>dogs make better pets than cats. </a:t>
            </a:r>
          </a:p>
          <a:p>
            <a:pPr rtl="0">
              <a:spcBef>
                <a:spcPts val="0"/>
              </a:spcBef>
              <a:buNone/>
            </a:pPr>
            <a:r>
              <a:rPr lang="en" sz="1800"/>
              <a:t>A claim contains both the arguable position along with the main reasons. Typically the main reasons follows the word </a:t>
            </a:r>
            <a:r>
              <a:rPr lang="en" sz="1800" i="1"/>
              <a:t>because</a:t>
            </a:r>
            <a:r>
              <a:rPr lang="en" sz="1800"/>
              <a:t>. </a:t>
            </a:r>
          </a:p>
          <a:p>
            <a:pPr>
              <a:spcBef>
                <a:spcPts val="0"/>
              </a:spcBef>
              <a:buNone/>
            </a:pPr>
            <a:endParaRPr i="1"/>
          </a:p>
        </p:txBody>
      </p:sp>
      <p:pic>
        <p:nvPicPr>
          <p:cNvPr id="68" name="Shape 6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2350" y="1152475"/>
            <a:ext cx="3601626" cy="3416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599" cy="8009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Example of  a claim</a:t>
            </a:r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3999899" cy="33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body" idx="2"/>
          </p:nvPr>
        </p:nvSpPr>
        <p:spPr>
          <a:xfrm>
            <a:off x="4832400" y="1228675"/>
            <a:ext cx="3999899" cy="33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1800" i="1"/>
              <a:t>Dogs make better pets because they are more loyal than cats, they provide protection, and they encourage their owners to exercise. 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 i="1"/>
          </a:p>
        </p:txBody>
      </p:sp>
      <p:pic>
        <p:nvPicPr>
          <p:cNvPr id="76" name="Shape 7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5624" y="1298825"/>
            <a:ext cx="3925974" cy="25947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599" cy="8009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dirty="0"/>
              <a:t>Y</a:t>
            </a:r>
            <a:r>
              <a:rPr lang="en" dirty="0" smtClean="0"/>
              <a:t>our </a:t>
            </a:r>
            <a:r>
              <a:rPr lang="en" dirty="0"/>
              <a:t>Claim Guides Your Paper</a:t>
            </a:r>
          </a:p>
        </p:txBody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599" cy="33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In an argumentative essay or research paper your claim will guide your paper. 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In our example, the first body paragraph would support the reason that </a:t>
            </a:r>
            <a:r>
              <a:rPr lang="en" i="1"/>
              <a:t>dogs are more loyal than cats</a:t>
            </a:r>
            <a:r>
              <a:rPr lang="en"/>
              <a:t>. 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The second paragraph would be centered around the idea that </a:t>
            </a:r>
            <a:r>
              <a:rPr lang="en" i="1"/>
              <a:t>dogs provide protection in ways that cats can’t</a:t>
            </a:r>
            <a:r>
              <a:rPr lang="en"/>
              <a:t>.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The third body paragraph would be focused on the idea that </a:t>
            </a:r>
            <a:r>
              <a:rPr lang="en" i="1"/>
              <a:t>walking a dog helps an owner exercise</a:t>
            </a:r>
            <a:r>
              <a:rPr lang="en"/>
              <a:t>.</a:t>
            </a:r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199" cy="1710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Improving A  Claim</a:t>
            </a:r>
          </a:p>
        </p:txBody>
      </p:sp>
      <p:sp>
        <p:nvSpPr>
          <p:cNvPr id="88" name="Shape 88"/>
          <p:cNvSpPr txBox="1">
            <a:spLocks noGrp="1"/>
          </p:cNvSpPr>
          <p:nvPr>
            <p:ph type="subTitle" idx="1"/>
          </p:nvPr>
        </p:nvSpPr>
        <p:spPr>
          <a:xfrm>
            <a:off x="265500" y="2845222"/>
            <a:ext cx="4045199" cy="1345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Work with a partner.</a:t>
            </a:r>
          </a:p>
        </p:txBody>
      </p:sp>
      <p:sp>
        <p:nvSpPr>
          <p:cNvPr id="89" name="Shape 8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0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Step 1: 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Pick a Claim, Fix a Claim</a:t>
            </a:r>
          </a:p>
          <a:p>
            <a:pPr rtl="0">
              <a:spcBef>
                <a:spcPts val="0"/>
              </a:spcBef>
              <a:buNone/>
            </a:pPr>
            <a:endParaRPr/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Pick the best claim from the six. Explain what made it strong.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marL="457200" lvl="0" indent="-228600">
              <a:spcBef>
                <a:spcPts val="0"/>
              </a:spcBef>
            </a:pPr>
            <a:r>
              <a:rPr lang="en"/>
              <a:t>Rewrite the weakest claim, making it a strong claim.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199" cy="1710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Practice writing a Claim</a:t>
            </a:r>
          </a:p>
        </p:txBody>
      </p:sp>
      <p:sp>
        <p:nvSpPr>
          <p:cNvPr id="95" name="Shape 95"/>
          <p:cNvSpPr txBox="1">
            <a:spLocks noGrp="1"/>
          </p:cNvSpPr>
          <p:nvPr>
            <p:ph type="subTitle" idx="1"/>
          </p:nvPr>
        </p:nvSpPr>
        <p:spPr>
          <a:xfrm>
            <a:off x="265500" y="2845222"/>
            <a:ext cx="4045199" cy="1345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Work with a partner.</a:t>
            </a:r>
          </a:p>
        </p:txBody>
      </p:sp>
      <p:sp>
        <p:nvSpPr>
          <p:cNvPr id="96" name="Shape 96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0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Step 2: 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Practice Writing Reasons for a Claim on Immigration.</a:t>
            </a:r>
          </a:p>
          <a:p>
            <a:pPr>
              <a:spcBef>
                <a:spcPts val="0"/>
              </a:spcBef>
              <a:buNone/>
            </a:pPr>
            <a:r>
              <a:rPr lang="en"/>
              <a:t>Choose whichever side of the immigration debate you agree with. 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199" cy="1710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600" dirty="0"/>
              <a:t>Write A Clear Claim For Your Paper</a:t>
            </a:r>
          </a:p>
        </p:txBody>
      </p:sp>
      <p:sp>
        <p:nvSpPr>
          <p:cNvPr id="102" name="Shape 102"/>
          <p:cNvSpPr txBox="1">
            <a:spLocks noGrp="1"/>
          </p:cNvSpPr>
          <p:nvPr>
            <p:ph type="subTitle" idx="1"/>
          </p:nvPr>
        </p:nvSpPr>
        <p:spPr>
          <a:xfrm>
            <a:off x="265500" y="2845222"/>
            <a:ext cx="4045199" cy="1345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Work alone.</a:t>
            </a:r>
          </a:p>
        </p:txBody>
      </p:sp>
      <p:sp>
        <p:nvSpPr>
          <p:cNvPr id="103" name="Shape 103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0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Step 3: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Write a strong claim for the research paper topic you have chosen. </a:t>
            </a:r>
          </a:p>
          <a:p>
            <a:pPr>
              <a:spcBef>
                <a:spcPts val="0"/>
              </a:spcBef>
              <a:buNone/>
            </a:pPr>
            <a:r>
              <a:rPr lang="en"/>
              <a:t>Be sure to spell out the three reasons you will be developing in your research paper. 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199" cy="1710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600" dirty="0"/>
              <a:t>Finding Sources to Support Your Claim</a:t>
            </a:r>
          </a:p>
        </p:txBody>
      </p:sp>
      <p:sp>
        <p:nvSpPr>
          <p:cNvPr id="109" name="Shape 109"/>
          <p:cNvSpPr txBox="1">
            <a:spLocks noGrp="1"/>
          </p:cNvSpPr>
          <p:nvPr>
            <p:ph type="subTitle" idx="1"/>
          </p:nvPr>
        </p:nvSpPr>
        <p:spPr>
          <a:xfrm>
            <a:off x="265500" y="2845222"/>
            <a:ext cx="4045199" cy="1345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dirty="0"/>
              <a:t>Work alone. </a:t>
            </a:r>
          </a:p>
        </p:txBody>
      </p:sp>
      <p:sp>
        <p:nvSpPr>
          <p:cNvPr id="110" name="Shape 110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0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Step 4: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Find sources that will provide strong evidence for your claim.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Search SIRS data base.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Collect sources on a google.docs page.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Copy and paste the correct MLA citation, to start your Works Cited page. </a:t>
            </a:r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beach-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348</Words>
  <Application>Microsoft Macintosh PowerPoint</Application>
  <PresentationFormat>On-screen Show (16:9)</PresentationFormat>
  <Paragraphs>39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Amatic SC</vt:lpstr>
      <vt:lpstr>Arial</vt:lpstr>
      <vt:lpstr>Source Code Pro</vt:lpstr>
      <vt:lpstr>beach-day</vt:lpstr>
      <vt:lpstr>Writing a Claim</vt:lpstr>
      <vt:lpstr>Are you a dog person or a cat person?</vt:lpstr>
      <vt:lpstr>Making a claim</vt:lpstr>
      <vt:lpstr>Example of  a claim</vt:lpstr>
      <vt:lpstr>Your Claim Guides Your Paper</vt:lpstr>
      <vt:lpstr>Improving A  Claim</vt:lpstr>
      <vt:lpstr>Practice writing a Claim</vt:lpstr>
      <vt:lpstr>Write A Clear Claim For Your Paper</vt:lpstr>
      <vt:lpstr>Finding Sources to Support Your Claim</vt:lpstr>
    </vt:vector>
  </TitlesOfParts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a Claim</dc:title>
  <cp:lastModifiedBy>Dave Forrest</cp:lastModifiedBy>
  <cp:revision>3</cp:revision>
  <dcterms:modified xsi:type="dcterms:W3CDTF">2018-09-08T18:09:12Z</dcterms:modified>
</cp:coreProperties>
</file>