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" type="body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1" type="body"/>
          </p:nvPr>
        </p:nvSpPr>
        <p:spPr>
          <a:xfrm>
            <a:off x="457200" y="1200150"/>
            <a:ext cx="3994525" cy="372568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2" type="body"/>
          </p:nvPr>
        </p:nvSpPr>
        <p:spPr>
          <a:xfrm>
            <a:off x="4692273" y="1200150"/>
            <a:ext cx="3994525" cy="372568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idx="1" type="body"/>
          </p:nvPr>
        </p:nvSpPr>
        <p:spPr>
          <a:xfrm>
            <a:off x="457200" y="4406309"/>
            <a:ext cx="8229600" cy="51952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 lvl="1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 lvl="2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 lvl="3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 lvl="4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 lvl="5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 lvl="6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 lvl="7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 lvl="8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rencooks.files.wordpress.com/2010/03/5652_image.jpg" TargetMode="External"/><Relationship Id="rId4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youtube.com/watch?v=u91aP0muwD4" TargetMode="External"/><Relationship Id="rId4" Type="http://schemas.openxmlformats.org/officeDocument/2006/relationships/image" Target="../media/image3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youtube.com/watch?v=vFRpgjGLgxs" TargetMode="External"/><Relationship Id="rId4" Type="http://schemas.openxmlformats.org/officeDocument/2006/relationships/image" Target="../media/image2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Making a Title Card</a:t>
            </a:r>
          </a:p>
        </p:txBody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spcBef>
                <a:spcPts val="0"/>
              </a:spcBef>
              <a:buSzPct val="100000"/>
            </a:pPr>
            <a:r>
              <a:rPr lang="en" sz="2400"/>
              <a:t>Pick a title that tells the viewer about the person or movement of your project. Be sure to use the person’s or movement’s name in the title.</a:t>
            </a:r>
          </a:p>
          <a:p>
            <a:pPr indent="-381000" lvl="0" marL="457200" rtl="0">
              <a:spcBef>
                <a:spcPts val="0"/>
              </a:spcBef>
              <a:buSzPct val="100000"/>
            </a:pPr>
            <a:r>
              <a:rPr lang="en" sz="2400"/>
              <a:t>Choose colors that communicate your topic.</a:t>
            </a:r>
          </a:p>
          <a:p>
            <a:pPr indent="-381000" lvl="0" marL="457200" rtl="0">
              <a:spcBef>
                <a:spcPts val="0"/>
              </a:spcBef>
              <a:buSzPct val="100000"/>
            </a:pPr>
            <a:r>
              <a:rPr lang="en" sz="2400"/>
              <a:t>Pick a photo that shows your person or movement in action.</a:t>
            </a:r>
          </a:p>
          <a:p>
            <a:pPr indent="-381000" lvl="0" marL="457200">
              <a:spcBef>
                <a:spcPts val="0"/>
              </a:spcBef>
              <a:buSzPct val="100000"/>
            </a:pPr>
            <a:r>
              <a:rPr lang="en" sz="2400"/>
              <a:t>Add your own name to the title card.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" name="Shape 34"/>
          <p:cNvSpPr txBox="1"/>
          <p:nvPr>
            <p:ph idx="1" type="subTitle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" name="Shape 35"/>
          <p:cNvSpPr/>
          <p:nvPr/>
        </p:nvSpPr>
        <p:spPr>
          <a:xfrm>
            <a:off x="125" y="0"/>
            <a:ext cx="9143699" cy="5013300"/>
          </a:xfrm>
          <a:prstGeom prst="rect">
            <a:avLst/>
          </a:prstGeom>
          <a:solidFill>
            <a:srgbClr val="FF0000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" name="Shape 36"/>
          <p:cNvSpPr/>
          <p:nvPr/>
        </p:nvSpPr>
        <p:spPr>
          <a:xfrm>
            <a:off x="-125" y="3593250"/>
            <a:ext cx="9144000" cy="1550399"/>
          </a:xfrm>
          <a:prstGeom prst="rect">
            <a:avLst/>
          </a:prstGeom>
          <a:solidFill>
            <a:srgbClr val="000000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/>
        </p:nvSpPr>
        <p:spPr>
          <a:xfrm>
            <a:off x="473500" y="757600"/>
            <a:ext cx="7696500" cy="144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4800">
                <a:latin typeface="Impact"/>
                <a:ea typeface="Impact"/>
                <a:cs typeface="Impact"/>
                <a:sym typeface="Impact"/>
              </a:rPr>
              <a:t>The United Farmworkers</a:t>
            </a:r>
          </a:p>
        </p:txBody>
      </p:sp>
      <p:pic>
        <p:nvPicPr>
          <p:cNvPr id="38" name="Shape 38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83925" y="1805525"/>
            <a:ext cx="3497775" cy="2271125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Shape 39"/>
          <p:cNvSpPr txBox="1"/>
          <p:nvPr/>
        </p:nvSpPr>
        <p:spPr>
          <a:xfrm>
            <a:off x="2323775" y="4430375"/>
            <a:ext cx="4324499" cy="32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By Dave Forrest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Design Six Information Cards</a:t>
            </a:r>
          </a:p>
        </p:txBody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spcBef>
                <a:spcPts val="0"/>
              </a:spcBef>
              <a:buSzPct val="100000"/>
            </a:pPr>
            <a:r>
              <a:rPr lang="en" sz="2400"/>
              <a:t>After the Title Card, write six information cards to tell the story of your person or movement.</a:t>
            </a:r>
          </a:p>
          <a:p>
            <a:pPr indent="-381000" lvl="0" marL="457200" rtl="0">
              <a:spcBef>
                <a:spcPts val="0"/>
              </a:spcBef>
              <a:buSzPct val="100000"/>
            </a:pPr>
            <a:r>
              <a:rPr lang="en" sz="2400"/>
              <a:t>Be sure each title tells the card topic or theme.</a:t>
            </a:r>
          </a:p>
          <a:p>
            <a:pPr indent="-381000" lvl="0" marL="457200" rtl="0">
              <a:spcBef>
                <a:spcPts val="0"/>
              </a:spcBef>
              <a:buSzPct val="100000"/>
            </a:pPr>
            <a:r>
              <a:rPr lang="en" sz="2400"/>
              <a:t>Choose </a:t>
            </a:r>
            <a:r>
              <a:rPr i="1" lang="en" sz="2400"/>
              <a:t>Layout </a:t>
            </a:r>
            <a:r>
              <a:rPr lang="en" sz="2400"/>
              <a:t>and</a:t>
            </a:r>
            <a:r>
              <a:rPr i="1" lang="en" sz="2400"/>
              <a:t> </a:t>
            </a:r>
            <a:r>
              <a:rPr lang="en" sz="2400"/>
              <a:t>choose the two column and title layout for your information cards.</a:t>
            </a:r>
          </a:p>
          <a:p>
            <a:pPr indent="-381000" lvl="0" marL="457200" rtl="0">
              <a:spcBef>
                <a:spcPts val="0"/>
              </a:spcBef>
              <a:buSzPct val="100000"/>
            </a:pPr>
            <a:r>
              <a:rPr lang="en" sz="2400"/>
              <a:t>Use both text and photos.</a:t>
            </a:r>
          </a:p>
          <a:p>
            <a:pPr indent="-381000" lvl="0" marL="457200" rtl="0">
              <a:spcBef>
                <a:spcPts val="0"/>
              </a:spcBef>
              <a:buSzPct val="100000"/>
            </a:pPr>
            <a:r>
              <a:rPr lang="en" sz="2400"/>
              <a:t>Use 18 to 24 point font for information.</a:t>
            </a:r>
          </a:p>
          <a:p>
            <a:pPr indent="-381000" lvl="0" marL="457200" rtl="0">
              <a:spcBef>
                <a:spcPts val="0"/>
              </a:spcBef>
              <a:buSzPct val="100000"/>
            </a:pPr>
            <a:r>
              <a:rPr lang="en" sz="2400"/>
              <a:t>Keep a unified color scheme.</a:t>
            </a:r>
          </a:p>
          <a:p>
            <a:pPr indent="-381000" lvl="0" marL="457200" rtl="0">
              <a:spcBef>
                <a:spcPts val="0"/>
              </a:spcBef>
              <a:buSzPct val="100000"/>
            </a:pPr>
            <a:r>
              <a:rPr lang="en" sz="2400"/>
              <a:t>Put your six cards in chronological order.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0000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The UFW Grape Strike</a:t>
            </a:r>
          </a:p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2" name="Shape 52"/>
          <p:cNvSpPr txBox="1"/>
          <p:nvPr>
            <p:ph idx="2" type="body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spcBef>
                <a:spcPts val="0"/>
              </a:spcBef>
              <a:buSzPct val="100000"/>
            </a:pPr>
            <a:r>
              <a:rPr lang="en" sz="1800"/>
              <a:t>In 1965 the United Farm Workers called for a national boycott of table grapes.</a:t>
            </a:r>
          </a:p>
          <a:p>
            <a:pPr indent="-342900" lvl="0" marL="457200" rtl="0">
              <a:spcBef>
                <a:spcPts val="0"/>
              </a:spcBef>
              <a:buSzPct val="100000"/>
            </a:pPr>
            <a:r>
              <a:rPr lang="en" sz="1800"/>
              <a:t>The “huelga” (strike) was designed to put pressure on California grape growers to provide better pay and working conditions for farm workers.</a:t>
            </a:r>
          </a:p>
          <a:p>
            <a:pPr indent="-342900" lvl="0" marL="457200" rtl="0">
              <a:spcBef>
                <a:spcPts val="0"/>
              </a:spcBef>
              <a:buSzPct val="100000"/>
            </a:pPr>
            <a:r>
              <a:rPr lang="en" sz="1800"/>
              <a:t>The Grape Strike lasted five years.</a:t>
            </a:r>
          </a:p>
          <a:p>
            <a:pPr indent="-342900" lvl="0" marL="457200" rtl="0">
              <a:spcBef>
                <a:spcPts val="0"/>
              </a:spcBef>
              <a:buSzPct val="100000"/>
            </a:pPr>
            <a:r>
              <a:rPr lang="en" sz="1800"/>
              <a:t>The UFW won the first victory for migrant workers in the US.</a:t>
            </a:r>
          </a:p>
        </p:txBody>
      </p:sp>
      <p:sp>
        <p:nvSpPr>
          <p:cNvPr id="53" name="Shape 53"/>
          <p:cNvSpPr/>
          <p:nvPr/>
        </p:nvSpPr>
        <p:spPr>
          <a:xfrm>
            <a:off x="467600" y="1220300"/>
            <a:ext cx="3994500" cy="3649799"/>
          </a:xfrm>
          <a:prstGeom prst="rect">
            <a:avLst/>
          </a:prstGeom>
          <a:solidFill>
            <a:srgbClr val="000000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54" name="Shape 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71000" y="1416400"/>
            <a:ext cx="2577200" cy="32572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0000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The UFW March to Sacramento</a:t>
            </a:r>
          </a:p>
        </p:txBody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1" name="Shape 61"/>
          <p:cNvSpPr txBox="1"/>
          <p:nvPr>
            <p:ph idx="2" type="body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spcBef>
                <a:spcPts val="0"/>
              </a:spcBef>
              <a:buSzPct val="100000"/>
            </a:pPr>
            <a:r>
              <a:rPr lang="en" sz="1800"/>
              <a:t>The UFW marched to Sacramento</a:t>
            </a:r>
          </a:p>
        </p:txBody>
      </p:sp>
      <p:sp>
        <p:nvSpPr>
          <p:cNvPr id="62" name="Shape 62"/>
          <p:cNvSpPr/>
          <p:nvPr/>
        </p:nvSpPr>
        <p:spPr>
          <a:xfrm>
            <a:off x="467600" y="1220300"/>
            <a:ext cx="3994500" cy="3649799"/>
          </a:xfrm>
          <a:prstGeom prst="rect">
            <a:avLst/>
          </a:prstGeom>
          <a:solidFill>
            <a:srgbClr val="000000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descr="The United Farm Workers march to Sacramento during the Delano grape strike,  1966 ... Cesar ..." id="63" name="Shape 63" title="Hasta Sacramento 1966 - YouTube">
            <a:hlinkClick r:id="rId3"/>
          </p:cNvPr>
          <p:cNvSpPr/>
          <p:nvPr/>
        </p:nvSpPr>
        <p:spPr>
          <a:xfrm>
            <a:off x="776800" y="1455512"/>
            <a:ext cx="4239175" cy="3179374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Design and Google Slide Show Tips</a:t>
            </a:r>
          </a:p>
        </p:txBody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spcBef>
                <a:spcPts val="0"/>
              </a:spcBef>
              <a:buSzPct val="100000"/>
            </a:pPr>
            <a:r>
              <a:rPr lang="en" sz="2400"/>
              <a:t>Keep text and photos off the edges of your cards.</a:t>
            </a:r>
          </a:p>
          <a:p>
            <a:pPr indent="-381000" lvl="0" marL="457200" rtl="0">
              <a:spcBef>
                <a:spcPts val="0"/>
              </a:spcBef>
              <a:buSzPct val="100000"/>
            </a:pPr>
            <a:r>
              <a:rPr lang="en" sz="2400"/>
              <a:t>Use the </a:t>
            </a:r>
            <a:r>
              <a:rPr i="1" lang="en" sz="2400"/>
              <a:t>Edit/Duplicate</a:t>
            </a:r>
            <a:r>
              <a:rPr lang="en" sz="2400"/>
              <a:t> feature to duplicate cards and copy layout and color</a:t>
            </a:r>
          </a:p>
          <a:p>
            <a:pPr indent="-381000" lvl="0" marL="457200" rtl="0">
              <a:spcBef>
                <a:spcPts val="0"/>
              </a:spcBef>
              <a:buSzPct val="100000"/>
            </a:pPr>
            <a:r>
              <a:rPr lang="en" sz="2400"/>
              <a:t>Use the </a:t>
            </a:r>
            <a:r>
              <a:rPr i="1" lang="en" sz="2400"/>
              <a:t>Tools/Research</a:t>
            </a:r>
            <a:r>
              <a:rPr lang="en" sz="2400"/>
              <a:t> feature to search for photos and pull in pictures for your project</a:t>
            </a:r>
          </a:p>
          <a:p>
            <a:pPr indent="-381000" lvl="0" marL="457200" rtl="0">
              <a:spcBef>
                <a:spcPts val="0"/>
              </a:spcBef>
              <a:buSzPct val="100000"/>
            </a:pPr>
            <a:r>
              <a:rPr lang="en" sz="2400"/>
              <a:t>Use the </a:t>
            </a:r>
            <a:r>
              <a:rPr i="1" lang="en" sz="2400"/>
              <a:t>Insert/Video</a:t>
            </a:r>
            <a:r>
              <a:rPr lang="en" sz="2400"/>
              <a:t> feature to pull in a video to your project</a:t>
            </a:r>
          </a:p>
          <a:p>
            <a:pPr indent="-381000" lvl="0" marL="457200" rtl="0">
              <a:spcBef>
                <a:spcPts val="0"/>
              </a:spcBef>
              <a:buSzPct val="100000"/>
            </a:pPr>
            <a:r>
              <a:rPr lang="en" sz="2400"/>
              <a:t>Use the </a:t>
            </a:r>
            <a:r>
              <a:rPr i="1" lang="en" sz="2400"/>
              <a:t>Tools/Spelling</a:t>
            </a:r>
            <a:r>
              <a:rPr lang="en" sz="2400"/>
              <a:t> feature to spell check and edit your work.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0000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Farmworkers Video </a:t>
            </a:r>
          </a:p>
        </p:txBody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6" name="Shape 76"/>
          <p:cNvSpPr txBox="1"/>
          <p:nvPr>
            <p:ph idx="2" type="body"/>
          </p:nvPr>
        </p:nvSpPr>
        <p:spPr>
          <a:xfrm>
            <a:off x="5862000" y="1200150"/>
            <a:ext cx="28248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u="sng"/>
              <a:t>United Farm Workers Celebrate 50th Anniversary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lvl="0" rtl="0">
              <a:spcBef>
                <a:spcPts val="0"/>
              </a:spcBef>
              <a:buNone/>
            </a:pPr>
            <a:r>
              <a:rPr lang="en" sz="1800"/>
              <a:t>Video footage from Univision1News, 2012.</a:t>
            </a:r>
          </a:p>
        </p:txBody>
      </p:sp>
      <p:sp>
        <p:nvSpPr>
          <p:cNvPr descr="Fifty years ago in 1962, Cesar Chavez and Dolores Huerta started the United  Farm Workers ..." id="77" name="Shape 77" title="United Farm Workers celebrates 50th anniversary ...">
            <a:hlinkClick r:id="rId3"/>
          </p:cNvPr>
          <p:cNvSpPr/>
          <p:nvPr/>
        </p:nvSpPr>
        <p:spPr>
          <a:xfrm>
            <a:off x="457200" y="1200150"/>
            <a:ext cx="4572000" cy="3429000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Making a Works Cited final card</a:t>
            </a:r>
          </a:p>
        </p:txBody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spcBef>
                <a:spcPts val="0"/>
              </a:spcBef>
              <a:buSzPct val="100000"/>
            </a:pPr>
            <a:r>
              <a:rPr lang="en" sz="2400"/>
              <a:t>Put your Gale Group source and your book on the final card. </a:t>
            </a:r>
          </a:p>
          <a:p>
            <a:pPr indent="-381000" lvl="0" marL="457200" rtl="0">
              <a:spcBef>
                <a:spcPts val="0"/>
              </a:spcBef>
              <a:buSzPct val="100000"/>
            </a:pPr>
            <a:r>
              <a:rPr lang="en" sz="2400"/>
              <a:t>Put them in the correct Works Cited Format</a:t>
            </a:r>
          </a:p>
          <a:p>
            <a:pPr indent="-381000" lvl="0" marL="457200" rtl="0">
              <a:spcBef>
                <a:spcPts val="0"/>
              </a:spcBef>
              <a:buSzPct val="100000"/>
            </a:pPr>
            <a:r>
              <a:rPr lang="en" sz="2400"/>
              <a:t>If you used a third or fourth source, put them, too. </a:t>
            </a:r>
          </a:p>
          <a:p>
            <a:pPr indent="-381000" lvl="0" marL="457200" rtl="0">
              <a:spcBef>
                <a:spcPts val="0"/>
              </a:spcBef>
              <a:buSzPct val="100000"/>
            </a:pPr>
            <a:r>
              <a:rPr lang="en" sz="2400"/>
              <a:t>Put them in alphabetical order.</a:t>
            </a:r>
          </a:p>
          <a:p>
            <a:pPr indent="-381000" lvl="0" marL="457200">
              <a:spcBef>
                <a:spcPts val="0"/>
              </a:spcBef>
              <a:buSzPct val="100000"/>
            </a:pPr>
            <a:r>
              <a:rPr lang="en" sz="2400"/>
              <a:t>Use the Logan Research Guide for help.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0000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>
            <a:off x="457200" y="1945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Works Cited</a:t>
            </a:r>
          </a:p>
        </p:txBody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 sz="1800"/>
              <a:t>Ferriss, Susan and Sandoval, Ricardo. </a:t>
            </a:r>
            <a:r>
              <a:rPr lang="en" sz="1800" u="sng"/>
              <a:t>The Fight in the Fields</a:t>
            </a:r>
            <a:r>
              <a:rPr lang="en" sz="1800"/>
              <a:t>, New York: 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/>
              <a:t>               Harcourt Brace and Company.,1997.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 u="sng"/>
              <a:t>United Farm Workers Celebrates 50th anniversary</a:t>
            </a:r>
            <a:r>
              <a:rPr lang="en" sz="1800"/>
              <a:t>. UnivisionNews1. May 12, </a:t>
            </a:r>
          </a:p>
          <a:p>
            <a:pPr indent="457200" lvl="0" marL="0" rtl="0">
              <a:spcBef>
                <a:spcPts val="0"/>
              </a:spcBef>
              <a:buNone/>
            </a:pPr>
            <a:r>
              <a:rPr lang="en" sz="1800"/>
              <a:t>2012.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/>
              <a:t>“United Farm Workers.” Gale Encyclopedia of U.S. Economic History. Ed. </a:t>
            </a:r>
          </a:p>
          <a:p>
            <a:pPr indent="457200" lvl="0" marL="0" rtl="0">
              <a:spcBef>
                <a:spcPts val="0"/>
              </a:spcBef>
              <a:buNone/>
            </a:pPr>
            <a:r>
              <a:rPr lang="en" sz="1800"/>
              <a:t>Thomas Carson and Mary Bonk. Detroit: Gale, 1999. </a:t>
            </a:r>
            <a:r>
              <a:rPr i="1" lang="en" sz="1800"/>
              <a:t>Student Resources in</a:t>
            </a:r>
          </a:p>
          <a:p>
            <a:pPr indent="0" lvl="0" marL="457200" rtl="0">
              <a:spcBef>
                <a:spcPts val="0"/>
              </a:spcBef>
              <a:buNone/>
            </a:pPr>
            <a:r>
              <a:rPr i="1" lang="en" sz="1800"/>
              <a:t> Context</a:t>
            </a:r>
            <a:r>
              <a:rPr lang="en" sz="1800"/>
              <a:t>. Web. 18 Mar. 2014.</a:t>
            </a:r>
          </a:p>
          <a:p>
            <a:pPr indent="0" lvl="0" marL="457200" rtl="0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4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t/>
            </a:r>
            <a:endParaRPr b="1" sz="1800">
              <a:highlight>
                <a:srgbClr val="FFFFFF"/>
              </a:highlight>
            </a:endParaRPr>
          </a:p>
          <a:p>
            <a:pPr indent="0" lvl="0" marL="457200" rtl="0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