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08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56289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8000"/>
            </a:lvl1pPr>
            <a:lvl2pPr algn="ctr">
              <a:spcBef>
                <a:spcPts val="0"/>
              </a:spcBef>
              <a:buSzPct val="100000"/>
              <a:defRPr sz="8000"/>
            </a:lvl2pPr>
            <a:lvl3pPr algn="ctr">
              <a:spcBef>
                <a:spcPts val="0"/>
              </a:spcBef>
              <a:buSzPct val="100000"/>
              <a:defRPr sz="8000"/>
            </a:lvl3pPr>
            <a:lvl4pPr algn="ctr">
              <a:spcBef>
                <a:spcPts val="0"/>
              </a:spcBef>
              <a:buSzPct val="100000"/>
              <a:defRPr sz="8000"/>
            </a:lvl4pPr>
            <a:lvl5pPr algn="ctr">
              <a:spcBef>
                <a:spcPts val="0"/>
              </a:spcBef>
              <a:buSzPct val="100000"/>
              <a:defRPr sz="8000"/>
            </a:lvl5pPr>
            <a:lvl6pPr algn="ctr">
              <a:spcBef>
                <a:spcPts val="0"/>
              </a:spcBef>
              <a:buSzPct val="100000"/>
              <a:defRPr sz="8000"/>
            </a:lvl6pPr>
            <a:lvl7pPr algn="ctr">
              <a:spcBef>
                <a:spcPts val="0"/>
              </a:spcBef>
              <a:buSzPct val="100000"/>
              <a:defRPr sz="8000"/>
            </a:lvl7pPr>
            <a:lvl8pPr algn="ctr">
              <a:spcBef>
                <a:spcPts val="0"/>
              </a:spcBef>
              <a:buSzPct val="100000"/>
              <a:defRPr sz="8000"/>
            </a:lvl8pPr>
            <a:lvl9pPr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4000"/>
            </a:lvl1pPr>
            <a:lvl2pPr>
              <a:spcBef>
                <a:spcPts val="0"/>
              </a:spcBef>
              <a:buSzPct val="100000"/>
              <a:defRPr sz="4000"/>
            </a:lvl2pPr>
            <a:lvl3pPr>
              <a:spcBef>
                <a:spcPts val="0"/>
              </a:spcBef>
              <a:buSzPct val="100000"/>
              <a:defRPr sz="4000"/>
            </a:lvl3pPr>
            <a:lvl4pPr>
              <a:spcBef>
                <a:spcPts val="0"/>
              </a:spcBef>
              <a:buSzPct val="100000"/>
              <a:defRPr sz="4000"/>
            </a:lvl4pPr>
            <a:lvl5pPr>
              <a:spcBef>
                <a:spcPts val="0"/>
              </a:spcBef>
              <a:buSzPct val="100000"/>
              <a:defRPr sz="4000"/>
            </a:lvl5pPr>
            <a:lvl6pPr>
              <a:spcBef>
                <a:spcPts val="0"/>
              </a:spcBef>
              <a:buSzPct val="100000"/>
              <a:defRPr sz="4000"/>
            </a:lvl6pPr>
            <a:lvl7pPr>
              <a:spcBef>
                <a:spcPts val="0"/>
              </a:spcBef>
              <a:buSzPct val="100000"/>
              <a:defRPr sz="4000"/>
            </a:lvl7pPr>
            <a:lvl8pPr>
              <a:spcBef>
                <a:spcPts val="0"/>
              </a:spcBef>
              <a:buSzPct val="100000"/>
              <a:defRPr sz="4000"/>
            </a:lvl8pPr>
            <a:lvl9pPr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Writing a Claim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Dogs are better pets than cats because ...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x="7646825" y="4759375"/>
            <a:ext cx="1363499" cy="29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900"/>
              <a:t>Dave Forrest - 2015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Are you a dog person or a cat person?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025" y="1180325"/>
            <a:ext cx="7407953" cy="380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Making a claim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You learned last year that a </a:t>
            </a:r>
            <a:r>
              <a:rPr lang="en" sz="1800" b="1"/>
              <a:t>claim</a:t>
            </a:r>
            <a:r>
              <a:rPr lang="en" sz="1800"/>
              <a:t> is an arguable position. For example,someone might argue that </a:t>
            </a:r>
            <a:r>
              <a:rPr lang="en" sz="1800" i="1"/>
              <a:t>dogs make better pets than cats.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A claim contains both the arguable position along with the main reasons. Typically the main reasons follows the word </a:t>
            </a:r>
            <a:r>
              <a:rPr lang="en" sz="1800" i="1"/>
              <a:t>because</a:t>
            </a:r>
            <a:r>
              <a:rPr lang="en" sz="1800"/>
              <a:t>. </a:t>
            </a:r>
          </a:p>
          <a:p>
            <a:pPr>
              <a:spcBef>
                <a:spcPts val="0"/>
              </a:spcBef>
              <a:buNone/>
            </a:pPr>
            <a:endParaRPr i="1"/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350" y="1152475"/>
            <a:ext cx="3601626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of  a claim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i="1"/>
              <a:t>Dogs make better pets because they are more loyal than cats, they provide protection, and they encourage their owners to exercise.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i="1"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624" y="1298825"/>
            <a:ext cx="3925974" cy="2594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your Claim Guides Your Paper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 an argumentative essay or research paper your claim will guide your paper.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In our example, the first body paragraph would support the reason that </a:t>
            </a:r>
            <a:r>
              <a:rPr lang="en" i="1"/>
              <a:t>dogs are more loyal than cats</a:t>
            </a:r>
            <a:r>
              <a:rPr lang="en"/>
              <a:t>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second paragraph would be centered around the idea that </a:t>
            </a:r>
            <a:r>
              <a:rPr lang="en" i="1"/>
              <a:t>dogs provide protection in ways that cats can’t</a:t>
            </a:r>
            <a:r>
              <a:rPr lang="en"/>
              <a:t>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third body paragraph would be focused on the idea that </a:t>
            </a:r>
            <a:r>
              <a:rPr lang="en" i="1"/>
              <a:t>walking a dog helps an owner exercise</a:t>
            </a:r>
            <a:r>
              <a:rPr lang="en"/>
              <a:t>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Improving A  Claim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with a partner.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1: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Pick a Claim, Fix a Claim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Pick the best claim from the six. Explain what made it strong.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Rewrite the weakest claim, making it a strong claim.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Practice writing a Claim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with a partner.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2: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Practice Writing Reasons for a Claim on Immigration.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Choose whichever side of the immigration debate you agree with.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Write A Clear Claim For Your Paper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alone.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3: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Write a strong claim for the research paper topic you have chosen.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Be sure to spell out the three reasons you will be developing in your research paper.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Finding Sources to Support Your Claim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alone. 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4: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Find sources that will provide strong evidence for your claim.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Search SIRS data base.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Collect sources on a google.docs page.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Copy and paste the correct MLA citation, to start your Works Cited page.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Macintosh PowerPoint</Application>
  <PresentationFormat>On-screen Show (16:9)</PresentationFormat>
  <Paragraphs>39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Amatic SC</vt:lpstr>
      <vt:lpstr>Source Code Pro</vt:lpstr>
      <vt:lpstr>beach-day</vt:lpstr>
      <vt:lpstr>Writing a Claim</vt:lpstr>
      <vt:lpstr>Are you a dog person or a cat person?</vt:lpstr>
      <vt:lpstr>Making a claim</vt:lpstr>
      <vt:lpstr>Example of  a claim</vt:lpstr>
      <vt:lpstr>your Claim Guides Your Paper</vt:lpstr>
      <vt:lpstr>Improving A  Claim</vt:lpstr>
      <vt:lpstr>Practice writing a Claim</vt:lpstr>
      <vt:lpstr>Write A Clear Claim For Your Paper</vt:lpstr>
      <vt:lpstr>Finding Sources to Support Your Claim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Claim</dc:title>
  <cp:lastModifiedBy>Dave Forrest</cp:lastModifiedBy>
  <cp:revision>1</cp:revision>
  <dcterms:modified xsi:type="dcterms:W3CDTF">2015-10-27T17:22:36Z</dcterms:modified>
</cp:coreProperties>
</file>