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7"/>
    <p:restoredTop sz="94666"/>
  </p:normalViewPr>
  <p:slideViewPr>
    <p:cSldViewPr>
      <p:cViewPr>
        <p:scale>
          <a:sx n="97" d="100"/>
          <a:sy n="97" d="100"/>
        </p:scale>
        <p:origin x="912" y="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CC4532-838C-E44B-9E12-3CEC3C8E5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152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F9708D9-79D0-3649-8511-32AE058E38E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824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DAD9E89-6227-A947-85D2-6D82CB5644E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341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EAA89C5-6933-DD45-BAEA-92003D466970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3514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500B16E-5005-A045-9870-C55DCE71348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76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2EF0428-17A2-EF42-9433-D73B7598BC9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86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0CA378F-3E3F-8B4C-93A8-AB4208C55033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470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E7AA1E1-F1F6-694D-B349-470D06B2C47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6735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7" name="Rectangle 65"/>
            <p:cNvSpPr>
              <a:spLocks noChangeArrowheads="1"/>
            </p:cNvSpPr>
            <p:nvPr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Helvetica" charset="0"/>
            </a:endParaRP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447800"/>
            <a:ext cx="7678737" cy="1081088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F1BC3-F2E5-044A-BE63-823077CD9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89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2D895-2A0F-D240-971B-0630764E22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26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533400"/>
            <a:ext cx="2039938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533400"/>
            <a:ext cx="5970587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928A2-291B-C542-9F92-3696D8D84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2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C7B40-9AAA-1B4D-B64C-2FBCC9DEB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4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34957-1ABE-844A-85FF-60C9FBC97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65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42AEC-D230-AD4E-AA7D-0B5C324F5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4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AE886-194D-AE42-B920-827D125BE6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744A-BE3E-C444-92A9-25B6E5B07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1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6320B-DC8F-D443-A2F0-622005D0A6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89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712BE-54CE-B140-9F50-D4A1FD3AC1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49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2C5AF-7186-B34E-8D4A-0175C17AF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71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8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9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0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4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5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6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7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9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0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1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2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3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4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5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6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7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8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59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0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1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2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3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4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5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6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7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8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69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0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1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2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3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4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5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6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7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8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79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0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1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2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3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4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5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6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7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8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89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90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91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92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93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533400"/>
            <a:ext cx="8162925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Helvetica" charset="0"/>
              </a:defRPr>
            </a:lvl1pPr>
          </a:lstStyle>
          <a:p>
            <a:pPr>
              <a:defRPr/>
            </a:pPr>
            <a:fld id="{9820E02D-9ED8-A44D-9D66-9EAA42362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Political Socialization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How people acquire their political ideas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Influences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Traditionally family and schools are the most powerful ways that children receive their political ideas</a:t>
            </a:r>
          </a:p>
          <a:p>
            <a:pPr eaLnBrk="1" hangingPunct="1"/>
            <a:r>
              <a:rPr lang="en-US" altLang="en-US" sz="2800" dirty="0"/>
              <a:t>Recently some political scientists say these factors are weakening and the mass media is becoming more influential</a:t>
            </a:r>
          </a:p>
          <a:p>
            <a:pPr eaLnBrk="1" hangingPunct="1"/>
            <a:r>
              <a:rPr lang="en-US" altLang="en-US" sz="2800" dirty="0">
                <a:solidFill>
                  <a:schemeClr val="folHlink"/>
                </a:solidFill>
              </a:rPr>
              <a:t>Where did you acquire your political ideas? </a:t>
            </a:r>
            <a:r>
              <a:rPr lang="en-US" altLang="en-US" sz="2800" dirty="0" smtClean="0">
                <a:solidFill>
                  <a:schemeClr val="folHlink"/>
                </a:solidFill>
              </a:rPr>
              <a:t>What factor was most influential in our political development: peers, media, parents or school?</a:t>
            </a:r>
            <a:endParaRPr lang="en-US" altLang="en-US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Do you support or oppose your parent’s political ideas. Explain.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66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Demographics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 smtClean="0">
                <a:cs typeface="+mn-cs"/>
              </a:rPr>
              <a:t>Religion, race, geography, social </a:t>
            </a:r>
            <a:r>
              <a:rPr lang="en-US" sz="2800" dirty="0" err="1" smtClean="0">
                <a:cs typeface="+mn-cs"/>
              </a:rPr>
              <a:t>class,age</a:t>
            </a:r>
            <a:r>
              <a:rPr lang="en-US" sz="2800" dirty="0" smtClean="0">
                <a:cs typeface="+mn-cs"/>
              </a:rPr>
              <a:t>, level of education, gender and peer groups also play an important role in political socialization. These are often called demographic factors.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800" dirty="0" smtClean="0">
                <a:solidFill>
                  <a:schemeClr val="folHlink"/>
                </a:solidFill>
                <a:cs typeface="+mn-cs"/>
              </a:rPr>
              <a:t>What demographic </a:t>
            </a:r>
            <a:r>
              <a:rPr lang="en-US" sz="2800" dirty="0" smtClean="0">
                <a:solidFill>
                  <a:schemeClr val="folHlink"/>
                </a:solidFill>
                <a:cs typeface="+mn-cs"/>
              </a:rPr>
              <a:t>factors do you think have been most </a:t>
            </a:r>
            <a:r>
              <a:rPr lang="en-US" sz="2800" dirty="0" smtClean="0">
                <a:solidFill>
                  <a:schemeClr val="folHlink"/>
                </a:solidFill>
                <a:cs typeface="+mn-cs"/>
              </a:rPr>
              <a:t>influential in shaping your political outlook? Is it your race, class, sexual orientation, religion, geographic region etc. Explain.</a:t>
            </a:r>
            <a:endParaRPr lang="en-US" sz="2800" dirty="0" smtClean="0">
              <a:cs typeface="+mn-cs"/>
            </a:endParaRPr>
          </a:p>
          <a:p>
            <a:pPr eaLnBrk="1" hangingPunct="1">
              <a:buFont typeface="Wingdings" charset="0"/>
              <a:buChar char="n"/>
              <a:defRPr/>
            </a:pPr>
            <a:endParaRPr lang="en-US" sz="28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Cohort Effect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Each generation has defining events  such as: The Great Depression, WW II, and Vietnam.</a:t>
            </a:r>
          </a:p>
          <a:p>
            <a:pPr eaLnBrk="1" hangingPunct="1"/>
            <a:r>
              <a:rPr lang="en-US" altLang="en-US" dirty="0"/>
              <a:t>This creates a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altLang="ja-JP" dirty="0"/>
              <a:t>cohort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altLang="ja-JP" dirty="0"/>
              <a:t> effect for each generation.</a:t>
            </a:r>
          </a:p>
          <a:p>
            <a:pPr eaLnBrk="1" hangingPunct="1"/>
            <a:r>
              <a:rPr lang="en-US" altLang="en-US" dirty="0">
                <a:solidFill>
                  <a:schemeClr val="folHlink"/>
                </a:solidFill>
              </a:rPr>
              <a:t>What do you think </a:t>
            </a:r>
            <a:r>
              <a:rPr lang="en-US" altLang="en-US" dirty="0" smtClean="0">
                <a:solidFill>
                  <a:schemeClr val="folHlink"/>
                </a:solidFill>
              </a:rPr>
              <a:t>are or will be the defining events </a:t>
            </a:r>
            <a:r>
              <a:rPr lang="en-US" altLang="en-US" dirty="0">
                <a:solidFill>
                  <a:schemeClr val="folHlink"/>
                </a:solidFill>
              </a:rPr>
              <a:t>for your generation</a:t>
            </a:r>
            <a:r>
              <a:rPr lang="en-US" altLang="en-US" dirty="0" smtClean="0">
                <a:solidFill>
                  <a:schemeClr val="folHlink"/>
                </a:solidFill>
              </a:rPr>
              <a:t>? How will they affect your political outlook?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Public Opinion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u="sng" smtClean="0">
                <a:cs typeface="+mn-cs"/>
              </a:rPr>
              <a:t>Public opinion</a:t>
            </a:r>
            <a:r>
              <a:rPr lang="en-US" smtClean="0">
                <a:cs typeface="+mn-cs"/>
              </a:rPr>
              <a:t> is the aggregate of individual opinions shared by some portion of the adult population.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u="sng" smtClean="0">
                <a:cs typeface="+mn-cs"/>
              </a:rPr>
              <a:t>Consensus</a:t>
            </a:r>
            <a:r>
              <a:rPr lang="en-US" smtClean="0">
                <a:cs typeface="+mn-cs"/>
              </a:rPr>
              <a:t> is when the vast majority of Americans agree with an idea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u="sng" smtClean="0">
                <a:cs typeface="+mn-cs"/>
              </a:rPr>
              <a:t>Divisive opinion</a:t>
            </a:r>
            <a:r>
              <a:rPr lang="en-US" smtClean="0">
                <a:cs typeface="+mn-cs"/>
              </a:rPr>
              <a:t> is when the nation is polarized between two different opinions.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Measuring Public Opinion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Public opinion is measured through opinion polls</a:t>
            </a:r>
          </a:p>
          <a:p>
            <a:pPr eaLnBrk="1" hangingPunct="1"/>
            <a:r>
              <a:rPr lang="en-US" altLang="en-US"/>
              <a:t>Early in the 20th century magazines used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/>
              <a:t>straw polls</a:t>
            </a:r>
            <a:r>
              <a:rPr lang="ja-JP" altLang="en-US">
                <a:latin typeface="Arial" charset="0"/>
              </a:rPr>
              <a:t>”</a:t>
            </a:r>
            <a:r>
              <a:rPr lang="en-US" altLang="ja-JP"/>
              <a:t> by mailing questionaires to their readers. These were not scientific and often inaccurate</a:t>
            </a:r>
          </a:p>
          <a:p>
            <a:pPr eaLnBrk="1" hangingPunct="1"/>
            <a:r>
              <a:rPr lang="en-US" altLang="en-US"/>
              <a:t>Scientific polling techniques begin in the 1930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/>
              <a:t>s with the Gallup and Roper polls.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Scientific Polling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mtClean="0">
                <a:cs typeface="+mn-cs"/>
              </a:rPr>
              <a:t>Pollsters must use a </a:t>
            </a:r>
            <a:r>
              <a:rPr lang="en-US" u="sng" smtClean="0">
                <a:cs typeface="+mn-cs"/>
              </a:rPr>
              <a:t>representative sampling</a:t>
            </a:r>
            <a:r>
              <a:rPr lang="en-US" smtClean="0">
                <a:cs typeface="+mn-cs"/>
              </a:rPr>
              <a:t> of the population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mtClean="0">
                <a:cs typeface="+mn-cs"/>
              </a:rPr>
              <a:t>Pollsters must choose people on a r</a:t>
            </a:r>
            <a:r>
              <a:rPr lang="en-US" u="sng" smtClean="0">
                <a:cs typeface="+mn-cs"/>
              </a:rPr>
              <a:t>andom</a:t>
            </a:r>
            <a:r>
              <a:rPr lang="en-US" smtClean="0">
                <a:cs typeface="+mn-cs"/>
              </a:rPr>
              <a:t> basis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mtClean="0">
                <a:cs typeface="+mn-cs"/>
              </a:rPr>
              <a:t>Pollsters must ask </a:t>
            </a:r>
            <a:r>
              <a:rPr lang="en-US" u="sng" smtClean="0">
                <a:cs typeface="+mn-cs"/>
              </a:rPr>
              <a:t>neutral questions</a:t>
            </a:r>
            <a:r>
              <a:rPr lang="en-US" smtClean="0">
                <a:cs typeface="+mn-cs"/>
              </a:rPr>
              <a:t>, that do not influence respondents answers.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Problems in Polling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smtClean="0">
                <a:cs typeface="+mn-cs"/>
              </a:rPr>
              <a:t>Number of people sampled too small or not representative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800" smtClean="0">
                <a:cs typeface="+mn-cs"/>
              </a:rPr>
              <a:t>Use only one method of sampling. Eg. Telephone excludes people without phones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800" smtClean="0">
                <a:cs typeface="+mn-cs"/>
              </a:rPr>
              <a:t>Biased questions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800" smtClean="0">
                <a:cs typeface="+mn-cs"/>
              </a:rPr>
              <a:t>Sample all adults instead of likely voters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800" u="sng" smtClean="0">
                <a:cs typeface="+mn-cs"/>
              </a:rPr>
              <a:t>Push polls -</a:t>
            </a:r>
            <a:r>
              <a:rPr lang="en-US" sz="2800" smtClean="0">
                <a:cs typeface="+mn-cs"/>
              </a:rPr>
              <a:t> polls that try to persuade voters of an opinion, rather than sample their opinion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2004:Templates:Presentations:Designs:Bold Stripes</Template>
  <TotalTime>3771</TotalTime>
  <Words>389</Words>
  <Application>Microsoft Macintosh PowerPoint</Application>
  <PresentationFormat>On-screen Show (4:3)</PresentationFormat>
  <Paragraphs>39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Helvetica</vt:lpstr>
      <vt:lpstr>Wingdings</vt:lpstr>
      <vt:lpstr>Bold Stripes</vt:lpstr>
      <vt:lpstr>Political Socialization</vt:lpstr>
      <vt:lpstr>Influences</vt:lpstr>
      <vt:lpstr>PowerPoint Presentation</vt:lpstr>
      <vt:lpstr>Demographics</vt:lpstr>
      <vt:lpstr>The Cohort Effect</vt:lpstr>
      <vt:lpstr>Public Opinion</vt:lpstr>
      <vt:lpstr>Measuring Public Opinion</vt:lpstr>
      <vt:lpstr>Scientific Polling</vt:lpstr>
      <vt:lpstr>Problems in Polling</vt:lpstr>
    </vt:vector>
  </TitlesOfParts>
  <Company>Dave Forrest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Socialization</dc:title>
  <dc:creator>Dave Forrest</dc:creator>
  <cp:lastModifiedBy>Dave Forrest</cp:lastModifiedBy>
  <cp:revision>53</cp:revision>
  <dcterms:created xsi:type="dcterms:W3CDTF">2009-03-15T16:11:55Z</dcterms:created>
  <dcterms:modified xsi:type="dcterms:W3CDTF">2016-09-29T19:24:40Z</dcterms:modified>
</cp:coreProperties>
</file>