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notesMasterIdLst>
    <p:notesMasterId r:id="rId23"/>
  </p:notesMasterIdLst>
  <p:sldIdLst>
    <p:sldId id="264" r:id="rId2"/>
    <p:sldId id="265" r:id="rId3"/>
    <p:sldId id="286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9" r:id="rId15"/>
    <p:sldId id="278" r:id="rId16"/>
    <p:sldId id="279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/>
    <p:restoredTop sz="94643"/>
  </p:normalViewPr>
  <p:slideViewPr>
    <p:cSldViewPr>
      <p:cViewPr>
        <p:scale>
          <a:sx n="97" d="100"/>
          <a:sy n="97" d="100"/>
        </p:scale>
        <p:origin x="1680" y="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C4702-064A-2740-9444-8087CC1E31DC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75B593-9833-EB4F-94FC-E91983FB2212}" type="pres">
      <dgm:prSet presAssocID="{BD1C4702-064A-2740-9444-8087CC1E31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00AE5-3A65-AC40-B7E8-67C0445499A9}" type="presOf" srcId="{BD1C4702-064A-2740-9444-8087CC1E31DC}" destId="{3D75B593-9833-EB4F-94FC-E91983FB221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CE9322-E00F-4749-8E34-DE6079AEF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664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>
              <a:latin typeface="Helvetica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A18C-4657-974B-A265-E7D6CA5AD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41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39C8-4D82-5D49-90B1-175D6F56FD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57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533400"/>
            <a:ext cx="2039938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33400"/>
            <a:ext cx="5970587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E9979-A41F-6242-AE35-6547DFB44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42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30E2B-F81D-2F43-98D2-7B0CDDD8CF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54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F0914-3883-814C-8CA4-7E097C7B5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54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2A4A-17F2-BF4B-B287-1000D513E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7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21FA1-7687-E34D-994B-B2C0E167B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79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FA6F-A078-AA45-93AE-D8ADF643A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56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C5A42-B467-FA47-BE97-5327BBF06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4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D3514-DD83-D241-97CF-476689957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84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55C9-0AAC-A341-B431-3CD857A8A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8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4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5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6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7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9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0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1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2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3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4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5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6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7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8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59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0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1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2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3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4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5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6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7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8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69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0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1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2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3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4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5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6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7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8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79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1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2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3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4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5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6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7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8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89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90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91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92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93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FFFE8387-673D-BA4E-A960-E691A82AB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Political Parties – Chapter 5</a:t>
            </a:r>
          </a:p>
        </p:txBody>
      </p:sp>
      <p:pic>
        <p:nvPicPr>
          <p:cNvPr id="14338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57" r="-141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Era 1: Democratic Domination</a:t>
            </a:r>
          </a:p>
        </p:txBody>
      </p:sp>
      <p:pic>
        <p:nvPicPr>
          <p:cNvPr id="2355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630488"/>
            <a:ext cx="3978275" cy="2740025"/>
          </a:xfrm>
        </p:spPr>
      </p:pic>
      <p:sp>
        <p:nvSpPr>
          <p:cNvPr id="23555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The election of Thomas Jefferson marked a 60 year period of Democratic Party domination.</a:t>
            </a:r>
          </a:p>
          <a:p>
            <a:r>
              <a:rPr lang="en-US" altLang="en-US" sz="2000"/>
              <a:t>During Andrew Jackson’s Presidency in the 1830’s the Democratic Party was named and the donkey became its symbol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Era 2: Republican Domination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The election of Abraham Lincoln marks the 72 year reign of the Republicans</a:t>
            </a:r>
          </a:p>
          <a:p>
            <a:r>
              <a:rPr lang="en-US" altLang="en-US" sz="2000"/>
              <a:t>After the Civil War the Republicans were mainly a party of the North, while the Democrats were the majority in the South. </a:t>
            </a:r>
          </a:p>
          <a:p>
            <a:endParaRPr lang="en-US" altLang="en-US" sz="2000"/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41513"/>
            <a:ext cx="401637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Era 3: Democratic Domination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912813" y="2057400"/>
            <a:ext cx="3978275" cy="4191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5603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The Election of Franklin Roosevelt during the Great Depression marked the period of Democratic domination.</a:t>
            </a:r>
          </a:p>
          <a:p>
            <a:r>
              <a:rPr lang="en-US" altLang="en-US" sz="2000"/>
              <a:t>FDR changed the conception of national government with his New Deal programs.</a:t>
            </a:r>
          </a:p>
          <a:p>
            <a:r>
              <a:rPr lang="en-US" altLang="en-US" sz="2000"/>
              <a:t>FDR also expanded the Democratic coalition bringing many African Americans into the party.</a:t>
            </a:r>
          </a:p>
          <a:p>
            <a:endParaRPr lang="en-US" altLang="en-US"/>
          </a:p>
        </p:txBody>
      </p:sp>
      <p:pic>
        <p:nvPicPr>
          <p:cNvPr id="25604" name="Picture 4" descr="mage result for FDR and Democratic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009775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Era 4: Divided Goverment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The election of Republican Richard Nixon in 1968 marks the beginning of the current era of divided government.</a:t>
            </a:r>
          </a:p>
          <a:p>
            <a:r>
              <a:rPr lang="en-US" altLang="en-US" sz="2000"/>
              <a:t>It is called divided government because Republican and Democrats have both won the presidencies during the last 50 years.</a:t>
            </a:r>
          </a:p>
          <a:p>
            <a:r>
              <a:rPr lang="en-US" altLang="en-US" sz="2000"/>
              <a:t>Divided government often has opposing parties controlling the Presidency and Congress, as is the case today.</a:t>
            </a:r>
          </a:p>
          <a:p>
            <a:endParaRPr lang="en-US" altLang="en-US"/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5240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Minor Parties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1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Throughout our history we have had </a:t>
            </a:r>
            <a:r>
              <a:rPr lang="en-US" altLang="en-US" sz="2000" b="1"/>
              <a:t>minor parties </a:t>
            </a:r>
            <a:r>
              <a:rPr lang="en-US" altLang="en-US" sz="2000"/>
              <a:t>organized around specific issues or ideology.</a:t>
            </a:r>
          </a:p>
          <a:p>
            <a:r>
              <a:rPr lang="en-US" altLang="en-US" sz="2000"/>
              <a:t>For example, the Green Party focuses on issues of the environment.</a:t>
            </a:r>
          </a:p>
          <a:p>
            <a:r>
              <a:rPr lang="en-US" altLang="en-US" sz="2000"/>
              <a:t>Libertarian candidate for President, Gary Johnson, is polling about 10% of the voters.</a:t>
            </a:r>
            <a:endParaRPr lang="en-US" altLang="en-US"/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924050"/>
            <a:ext cx="3811587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Minor Parties</a:t>
            </a:r>
          </a:p>
        </p:txBody>
      </p:sp>
      <p:pic>
        <p:nvPicPr>
          <p:cNvPr id="2867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57400"/>
            <a:ext cx="3225800" cy="3387725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000" dirty="0"/>
              <a:t>While our two party system has dominated our history, minor parties have been important, too.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/>
              <a:t>Minor Parties raise important issues, sometimes adopted by the major parties.</a:t>
            </a:r>
          </a:p>
          <a:p>
            <a:pPr>
              <a:buFont typeface="Wingdings" charset="0"/>
              <a:buChar char="n"/>
              <a:defRPr/>
            </a:pPr>
            <a:r>
              <a:rPr lang="en-US" sz="2000" dirty="0"/>
              <a:t>They also can split the vote, leading to the victory of one major party over the other.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Basis for Minor Parties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Minor Parties may be based on a single issue, or they may be organized as an economic protest.</a:t>
            </a:r>
          </a:p>
          <a:p>
            <a:r>
              <a:rPr lang="en-US" altLang="en-US" sz="2000"/>
              <a:t>Minor Parties are sometimes organized around a single ideology, or are the result of a splinter group from a major party.</a:t>
            </a:r>
          </a:p>
          <a:p>
            <a:endParaRPr lang="en-US" altLang="en-US"/>
          </a:p>
        </p:txBody>
      </p:sp>
      <p:pic>
        <p:nvPicPr>
          <p:cNvPr id="2969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57400"/>
            <a:ext cx="3733800" cy="4313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Structure of the Political Parties</a:t>
            </a:r>
          </a:p>
        </p:txBody>
      </p:sp>
      <p:pic>
        <p:nvPicPr>
          <p:cNvPr id="30722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2921000"/>
            <a:ext cx="3771900" cy="2159000"/>
          </a:xfrm>
        </p:spPr>
      </p:pic>
      <p:sp>
        <p:nvSpPr>
          <p:cNvPr id="30723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Both Democrats and Republicans have national, state, and local party organizations. </a:t>
            </a:r>
          </a:p>
          <a:p>
            <a:endParaRPr lang="en-US" alt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841602" y="2514600"/>
          <a:ext cx="403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National Party Organization</a:t>
            </a:r>
          </a:p>
        </p:txBody>
      </p:sp>
      <p:pic>
        <p:nvPicPr>
          <p:cNvPr id="3174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7400"/>
            <a:ext cx="3978275" cy="2982913"/>
          </a:xfrm>
        </p:spPr>
      </p:pic>
      <p:sp>
        <p:nvSpPr>
          <p:cNvPr id="31747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The National Conventions of both Democrats and Republicans meet every 4 year to pick a nominee and to adopt a party platform.</a:t>
            </a:r>
          </a:p>
          <a:p>
            <a:r>
              <a:rPr lang="en-US" altLang="en-US" sz="2000"/>
              <a:t>The day to day operations are led by the National Committees (The RNC and DNC)</a:t>
            </a:r>
          </a:p>
          <a:p>
            <a:r>
              <a:rPr lang="en-US" altLang="en-US" sz="2000"/>
              <a:t>Each committee is led by a chair.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and Local Party Organizations</a:t>
            </a:r>
          </a:p>
        </p:txBody>
      </p:sp>
      <p:pic>
        <p:nvPicPr>
          <p:cNvPr id="32770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209800"/>
            <a:ext cx="3810000" cy="2133600"/>
          </a:xfrm>
        </p:spPr>
      </p:pic>
      <p:sp>
        <p:nvSpPr>
          <p:cNvPr id="32771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Each political party has state and local party organizations. </a:t>
            </a:r>
          </a:p>
          <a:p>
            <a:r>
              <a:rPr lang="en-US" altLang="en-US" sz="2000"/>
              <a:t>These are loosely affiliated with the national party structures. </a:t>
            </a:r>
          </a:p>
          <a:p>
            <a:r>
              <a:rPr lang="en-US" altLang="en-US" sz="2000"/>
              <a:t>State party organizations are organized around Districts, Wards, and Precincts.</a:t>
            </a:r>
          </a:p>
          <a:p>
            <a:endParaRPr lang="en-US" altLang="en-US"/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95800"/>
            <a:ext cx="35941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Political Parties</a:t>
            </a:r>
          </a:p>
        </p:txBody>
      </p:sp>
      <p:sp>
        <p:nvSpPr>
          <p:cNvPr id="1536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Political parties are not mentioned in the Constitution and our founders feared that political parties would lead to factionalism and political division.</a:t>
            </a:r>
          </a:p>
          <a:p>
            <a:r>
              <a:rPr lang="en-US" altLang="en-US" sz="2000"/>
              <a:t>Nevertheless, the US has had two main competing parties, dating all the way back to the Federalists and the Anti-Federalists at the founding of the nation.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5363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687638"/>
            <a:ext cx="3978275" cy="262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Weakening Parties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Political Science say that party affiliation has weakened, beginning in the 1960’s.</a:t>
            </a:r>
          </a:p>
          <a:p>
            <a:r>
              <a:rPr lang="en-US" altLang="en-US" sz="2000"/>
              <a:t>They point to a number of factors including: the rise of independent voters, split ticket voters, and the rise of the mass media, making candidates less dependent on political parties.</a:t>
            </a:r>
          </a:p>
          <a:p>
            <a:endParaRPr lang="en-US" altLang="en-US"/>
          </a:p>
        </p:txBody>
      </p:sp>
      <p:pic>
        <p:nvPicPr>
          <p:cNvPr id="33795" name="Content Placeholder 4" descr="5_2jqzaulusmlps9-fmska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8" y="2209800"/>
            <a:ext cx="3978275" cy="2430463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Party Identification Averages</a:t>
            </a:r>
          </a:p>
        </p:txBody>
      </p:sp>
      <p:pic>
        <p:nvPicPr>
          <p:cNvPr id="34818" name="Picture 4" descr="5_2jqzaulusmlps9-fmsk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469188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Winning Elections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Political parties nominate candidates, inform voters, and seek to win elections.</a:t>
            </a:r>
          </a:p>
          <a:p>
            <a:r>
              <a:rPr lang="en-US" altLang="en-US" sz="2000"/>
              <a:t>Once in power, a political party influences government policy and its candidate governs the nation.</a:t>
            </a:r>
          </a:p>
          <a:p>
            <a:r>
              <a:rPr lang="en-US" altLang="en-US" sz="2000"/>
              <a:t>The political party out of power acts as a </a:t>
            </a:r>
            <a:r>
              <a:rPr lang="en-US" altLang="en-US" sz="2000" b="1"/>
              <a:t>watchdog </a:t>
            </a:r>
            <a:r>
              <a:rPr lang="en-US" altLang="en-US" sz="2000"/>
              <a:t>against the party in power. </a:t>
            </a:r>
          </a:p>
          <a:p>
            <a:endParaRPr lang="en-US" altLang="en-US" sz="2000"/>
          </a:p>
        </p:txBody>
      </p:sp>
      <p:pic>
        <p:nvPicPr>
          <p:cNvPr id="1638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1350"/>
            <a:ext cx="3986213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Two Party System</a:t>
            </a:r>
          </a:p>
        </p:txBody>
      </p:sp>
      <p:sp>
        <p:nvSpPr>
          <p:cNvPr id="1741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The US political system is described as a </a:t>
            </a:r>
            <a:r>
              <a:rPr lang="en-US" altLang="en-US" sz="2000" b="1"/>
              <a:t>two party system. </a:t>
            </a:r>
          </a:p>
          <a:p>
            <a:r>
              <a:rPr lang="en-US" altLang="en-US" sz="2000"/>
              <a:t>Today the main two parties are Democrats and Republicans. </a:t>
            </a:r>
          </a:p>
          <a:p>
            <a:r>
              <a:rPr lang="en-US" altLang="en-US" sz="2000"/>
              <a:t>We have important third parties, too, like the Libertarian and Green Parties.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7411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65325"/>
            <a:ext cx="3978275" cy="407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“Winner Take All” System</a:t>
            </a:r>
          </a:p>
        </p:txBody>
      </p:sp>
      <p:pic>
        <p:nvPicPr>
          <p:cNvPr id="1843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2566988"/>
            <a:ext cx="3978275" cy="2867025"/>
          </a:xfrm>
        </p:spPr>
      </p:pic>
      <p:sp>
        <p:nvSpPr>
          <p:cNvPr id="18435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In our system, the political party that wins the most votes, </a:t>
            </a:r>
            <a:r>
              <a:rPr lang="en-US" altLang="en-US" sz="2000" b="1"/>
              <a:t>a plurality</a:t>
            </a:r>
            <a:r>
              <a:rPr lang="en-US" altLang="en-US" sz="2000"/>
              <a:t>, wins the election. This does not have to be a majority of the voters.</a:t>
            </a:r>
          </a:p>
          <a:p>
            <a:r>
              <a:rPr lang="en-US" altLang="en-US" sz="2000"/>
              <a:t>The person who comes in second does not hold political office.</a:t>
            </a:r>
          </a:p>
          <a:p>
            <a:r>
              <a:rPr lang="en-US" altLang="en-US" sz="2000"/>
              <a:t>The President is elected by winning the majority of the Electoral College, or 270 electors.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Partisan vs. Bipartisan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At times our two parties are able to reach </a:t>
            </a:r>
            <a:r>
              <a:rPr lang="en-US" altLang="en-US" sz="2000" b="1"/>
              <a:t>bipartisan</a:t>
            </a:r>
            <a:r>
              <a:rPr lang="en-US" altLang="en-US" sz="2000"/>
              <a:t> agreement, making </a:t>
            </a:r>
            <a:r>
              <a:rPr lang="en-US" altLang="en-US" sz="2000" b="1"/>
              <a:t>compromises</a:t>
            </a:r>
            <a:r>
              <a:rPr lang="en-US" altLang="en-US" sz="2000"/>
              <a:t>.</a:t>
            </a:r>
          </a:p>
          <a:p>
            <a:r>
              <a:rPr lang="en-US" altLang="en-US" sz="2000"/>
              <a:t>At other periods, we have extreme </a:t>
            </a:r>
            <a:r>
              <a:rPr lang="en-US" altLang="en-US" sz="2000" b="1"/>
              <a:t>partisanship</a:t>
            </a:r>
            <a:r>
              <a:rPr lang="en-US" altLang="en-US" sz="2000"/>
              <a:t>, making it very difficult to compromise or pass laws.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057400"/>
            <a:ext cx="39782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 Party Democracies</a:t>
            </a: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3057525"/>
            <a:ext cx="3978275" cy="1885950"/>
          </a:xfrm>
        </p:spPr>
      </p:pic>
      <p:sp>
        <p:nvSpPr>
          <p:cNvPr id="2048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Many democracies have multiparty systems, where a wide range of parties have candidates for political office.</a:t>
            </a:r>
          </a:p>
          <a:p>
            <a:r>
              <a:rPr lang="en-US" altLang="en-US" sz="2000"/>
              <a:t>For example, most European countries are multi party democracies.</a:t>
            </a:r>
          </a:p>
          <a:p>
            <a:r>
              <a:rPr lang="en-US" altLang="en-US" sz="2000"/>
              <a:t>They don’t have a winner take all system so that these democracies are often run  with </a:t>
            </a:r>
            <a:r>
              <a:rPr lang="en-US" altLang="en-US" sz="2000" b="1"/>
              <a:t>multiparty coalitions</a:t>
            </a:r>
            <a:r>
              <a:rPr lang="en-US" altLang="en-US" sz="2000"/>
              <a:t>.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Party Systems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sz="half" idx="1"/>
          </p:nvPr>
        </p:nvSpPr>
        <p:spPr>
          <a:xfrm>
            <a:off x="885825" y="1912938"/>
            <a:ext cx="3978275" cy="4191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000"/>
              <a:t>One party systems are not democratic. </a:t>
            </a:r>
          </a:p>
          <a:p>
            <a:r>
              <a:rPr lang="en-US" altLang="en-US" sz="2000"/>
              <a:t>For example, China and Cuba only allow candidates from a single party to run, therefore voters do not have a choice in elections.</a:t>
            </a:r>
          </a:p>
          <a:p>
            <a:r>
              <a:rPr lang="en-US" altLang="en-US" sz="2000"/>
              <a:t>The former Soviet Union was a one party system controlled by the Communist Party.</a:t>
            </a:r>
          </a:p>
          <a:p>
            <a:endParaRPr lang="en-US" altLang="en-US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912938"/>
            <a:ext cx="40386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/>
              <a:t>The Two Party System in American History</a:t>
            </a:r>
          </a:p>
        </p:txBody>
      </p:sp>
      <p:sp>
        <p:nvSpPr>
          <p:cNvPr id="22530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endParaRPr lang="en-US" altLang="en-US"/>
          </a:p>
        </p:txBody>
      </p:sp>
      <p:pic>
        <p:nvPicPr>
          <p:cNvPr id="22531" name="Content Placeholder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57" r="-14157"/>
          <a:stretch>
            <a:fillRect/>
          </a:stretch>
        </p:blipFill>
        <p:spPr bwMode="auto">
          <a:xfrm>
            <a:off x="2239963" y="2590800"/>
            <a:ext cx="67833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3548</TotalTime>
  <Words>865</Words>
  <Application>Microsoft Macintosh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ＭＳ Ｐゴシック</vt:lpstr>
      <vt:lpstr>Helvetica</vt:lpstr>
      <vt:lpstr>Wingdings</vt:lpstr>
      <vt:lpstr>Bold Stripes</vt:lpstr>
      <vt:lpstr>Political Parties – Chapter 5</vt:lpstr>
      <vt:lpstr>Political Parties</vt:lpstr>
      <vt:lpstr>Winning Elections</vt:lpstr>
      <vt:lpstr>Our Two Party System</vt:lpstr>
      <vt:lpstr>“Winner Take All” System</vt:lpstr>
      <vt:lpstr>Partisan vs. Bipartisan</vt:lpstr>
      <vt:lpstr>Multi Party Democracies</vt:lpstr>
      <vt:lpstr>One Party Systems</vt:lpstr>
      <vt:lpstr>The Two Party System in American History</vt:lpstr>
      <vt:lpstr>Era 1: Democratic Domination</vt:lpstr>
      <vt:lpstr>Era 2: Republican Domination</vt:lpstr>
      <vt:lpstr>Era 3: Democratic Domination</vt:lpstr>
      <vt:lpstr>Era 4: Divided Goverment</vt:lpstr>
      <vt:lpstr>Minor Parties</vt:lpstr>
      <vt:lpstr>Minor Parties</vt:lpstr>
      <vt:lpstr>The Basis for Minor Parties</vt:lpstr>
      <vt:lpstr>The Structure of the Political Parties</vt:lpstr>
      <vt:lpstr>The National Party Organization</vt:lpstr>
      <vt:lpstr>State and Local Party Organizations</vt:lpstr>
      <vt:lpstr>Weakening Parties</vt:lpstr>
      <vt:lpstr>Party Identification Averages</vt:lpstr>
    </vt:vector>
  </TitlesOfParts>
  <Company>Dave Forrest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Socialization</dc:title>
  <dc:creator>Dave Forrest</dc:creator>
  <cp:lastModifiedBy>Dave Forrest</cp:lastModifiedBy>
  <cp:revision>52</cp:revision>
  <dcterms:created xsi:type="dcterms:W3CDTF">2009-03-15T16:11:55Z</dcterms:created>
  <dcterms:modified xsi:type="dcterms:W3CDTF">2016-09-06T17:12:23Z</dcterms:modified>
</cp:coreProperties>
</file>