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1" r:id="rId1"/>
  </p:sldMasterIdLst>
  <p:notesMasterIdLst>
    <p:notesMasterId r:id="rId23"/>
  </p:notesMasterIdLst>
  <p:sldIdLst>
    <p:sldId id="266" r:id="rId2"/>
    <p:sldId id="278" r:id="rId3"/>
    <p:sldId id="256" r:id="rId4"/>
    <p:sldId id="257" r:id="rId5"/>
    <p:sldId id="258" r:id="rId6"/>
    <p:sldId id="259" r:id="rId7"/>
    <p:sldId id="267" r:id="rId8"/>
    <p:sldId id="268" r:id="rId9"/>
    <p:sldId id="269" r:id="rId10"/>
    <p:sldId id="270" r:id="rId11"/>
    <p:sldId id="274" r:id="rId12"/>
    <p:sldId id="279" r:id="rId13"/>
    <p:sldId id="272" r:id="rId14"/>
    <p:sldId id="273" r:id="rId15"/>
    <p:sldId id="275" r:id="rId16"/>
    <p:sldId id="280" r:id="rId17"/>
    <p:sldId id="281" r:id="rId18"/>
    <p:sldId id="282" r:id="rId19"/>
    <p:sldId id="276" r:id="rId20"/>
    <p:sldId id="277" r:id="rId21"/>
    <p:sldId id="28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F9692-C523-8446-A360-9019F474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73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F18822-CB98-B445-BE0F-EFC3CDDC149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F95C85-93D9-3742-A9C0-B8983F7EDA0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C06D50-7DFD-E84D-9A46-8138C492958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A9038B-945A-9C42-A3DF-529F71D7411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0C5CB-200B-B341-B7D6-EF5A0A091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C75E-6597-8143-A9B7-6FF0D62AA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6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B089F-B4CC-DA4F-86B3-1CB89D0FA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981200"/>
            <a:ext cx="3505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6846-65B6-E343-9EBE-E0E916A94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7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E8AD-F898-8145-B443-EE3B9A9BB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F9D97-0ABA-DE49-B929-837E38E1E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0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0058-4714-6E4C-B0C5-7801E0363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BD9CB-6A78-5743-A9DD-9AF4258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7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2CB6-E75A-654C-9654-595711889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2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0CD2-60F0-0C40-99C6-782140F70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9B20-9E02-124C-9441-463CC7267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EB32-8DA3-DA45-9FFA-4B333DC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4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5D879F-7666-F045-90EB-A5B84AB85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Civil Rights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struggle for equality in the US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Voting Rights Act of 1965</a:t>
            </a:r>
            <a:endParaRPr lang="en-US" dirty="0"/>
          </a:p>
        </p:txBody>
      </p:sp>
      <p:pic>
        <p:nvPicPr>
          <p:cNvPr id="28674" name="ClipArt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12347"/>
          <a:stretch>
            <a:fillRect/>
          </a:stretch>
        </p:blipFill>
        <p:spPr/>
      </p:pic>
      <p:sp>
        <p:nvSpPr>
          <p:cNvPr id="2867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Voting Rights Act struck down the various southern practices that excluded the registration and voting of African Americans in the South</a:t>
            </a:r>
          </a:p>
          <a:p>
            <a:r>
              <a:rPr lang="en-US">
                <a:latin typeface="Calibri" charset="0"/>
              </a:rPr>
              <a:t>The results were a rapid rise in voter registration among Blacks, and the rise of  African American political power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Racism</a:t>
            </a:r>
            <a:endParaRPr lang="en-US" dirty="0"/>
          </a:p>
        </p:txBody>
      </p:sp>
      <p:pic>
        <p:nvPicPr>
          <p:cNvPr id="29698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r="20328"/>
          <a:stretch>
            <a:fillRect/>
          </a:stretch>
        </p:blipFill>
        <p:spPr/>
      </p:pic>
      <p:sp>
        <p:nvSpPr>
          <p:cNvPr id="2969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Dejure discrimination was segregation codified into southern law</a:t>
            </a:r>
          </a:p>
          <a:p>
            <a:r>
              <a:rPr lang="en-US">
                <a:latin typeface="Calibri" charset="0"/>
              </a:rPr>
              <a:t>Defacto discrimination existed in the north</a:t>
            </a:r>
          </a:p>
          <a:p>
            <a:r>
              <a:rPr lang="en-US">
                <a:latin typeface="Calibri" charset="0"/>
              </a:rPr>
              <a:t>Poor minority communities </a:t>
            </a:r>
            <a:r>
              <a:rPr lang="en-US">
                <a:latin typeface="Calibri" charset="0"/>
                <a:sym typeface="Wingdings" charset="0"/>
              </a:rPr>
              <a:t>“red lined”</a:t>
            </a:r>
          </a:p>
          <a:p>
            <a:r>
              <a:rPr lang="en-US">
                <a:latin typeface="Calibri" charset="0"/>
                <a:sym typeface="Wingdings" charset="0"/>
              </a:rPr>
              <a:t>Ill equipped schools</a:t>
            </a:r>
          </a:p>
          <a:p>
            <a:r>
              <a:rPr lang="en-US">
                <a:latin typeface="Calibri" charset="0"/>
                <a:sym typeface="Wingdings" charset="0"/>
              </a:rPr>
              <a:t>Unequal pay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 with your partner</a:t>
            </a:r>
            <a:endParaRPr lang="en-US" dirty="0"/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Should race be a factor in college admissions? Why or why not?</a:t>
            </a:r>
          </a:p>
          <a:p>
            <a:r>
              <a:rPr lang="en-US" sz="2400">
                <a:latin typeface="Calibri" charset="0"/>
              </a:rPr>
              <a:t>Should society take affirmative steps to insure that minority groups are equally represented in college?</a:t>
            </a:r>
          </a:p>
          <a:p>
            <a:r>
              <a:rPr lang="en-US" sz="2400">
                <a:latin typeface="Calibri" charset="0"/>
              </a:rPr>
              <a:t> Is using race in college admissions reverse discrimination? </a:t>
            </a:r>
          </a:p>
          <a:p>
            <a:r>
              <a:rPr lang="en-US" sz="2400">
                <a:latin typeface="Calibri" charset="0"/>
              </a:rPr>
              <a:t>Should other factors be considered in college admissions other than test scores and grades? (eg income)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Bakke Decision</a:t>
            </a:r>
            <a:endParaRPr lang="en-US" dirty="0"/>
          </a:p>
        </p:txBody>
      </p:sp>
      <p:pic>
        <p:nvPicPr>
          <p:cNvPr id="31746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449"/>
          <a:stretch>
            <a:fillRect/>
          </a:stretch>
        </p:blipFill>
        <p:spPr/>
      </p:pic>
      <p:sp>
        <p:nvSpPr>
          <p:cNvPr id="3174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Alan Bakke was a white applicant to the UC Davis medical school.</a:t>
            </a:r>
          </a:p>
          <a:p>
            <a:r>
              <a:rPr lang="en-US">
                <a:latin typeface="Calibri" charset="0"/>
              </a:rPr>
              <a:t>He sued the University for reverse discrimination, arguing that the school had admitted non-whites with lower test scores</a:t>
            </a:r>
          </a:p>
          <a:p>
            <a:r>
              <a:rPr lang="en-US">
                <a:latin typeface="Calibri" charset="0"/>
              </a:rPr>
              <a:t>The court ruled that the UC could not use a racial quota system, but could make diversity a factor in admissions decisions.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Landmarks in Women’s Rights</a:t>
            </a:r>
            <a:endParaRPr lang="en-US" dirty="0"/>
          </a:p>
        </p:txBody>
      </p:sp>
      <p:pic>
        <p:nvPicPr>
          <p:cNvPr id="32770" name="ClipArt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7407"/>
          <a:stretch>
            <a:fillRect/>
          </a:stretch>
        </p:blipFill>
        <p:spPr/>
      </p:pic>
      <p:sp>
        <p:nvSpPr>
          <p:cNvPr id="3277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19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amendment guarantees the right to vote</a:t>
            </a:r>
          </a:p>
          <a:p>
            <a:r>
              <a:rPr lang="en-US">
                <a:latin typeface="Calibri" charset="0"/>
              </a:rPr>
              <a:t>Equal Pay act of 1963</a:t>
            </a:r>
          </a:p>
          <a:p>
            <a:r>
              <a:rPr lang="en-US">
                <a:latin typeface="Calibri" charset="0"/>
              </a:rPr>
              <a:t>Title VII of Civil Rights Act –prohibits discrimination against women in employment</a:t>
            </a:r>
          </a:p>
          <a:p>
            <a:r>
              <a:rPr lang="en-US">
                <a:latin typeface="Calibri" charset="0"/>
              </a:rPr>
              <a:t>Title IX – equal money for sports for girls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Landmark Events</a:t>
            </a:r>
            <a:endParaRPr lang="en-US" dirty="0"/>
          </a:p>
        </p:txBody>
      </p:sp>
      <p:pic>
        <p:nvPicPr>
          <p:cNvPr id="33794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r="14732"/>
          <a:stretch>
            <a:fillRect/>
          </a:stretch>
        </p:blipFill>
        <p:spPr/>
      </p:pic>
      <p:sp>
        <p:nvSpPr>
          <p:cNvPr id="3379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Supreme Court Case – Rowe v. Wades makes abortions in first trimester legal</a:t>
            </a:r>
          </a:p>
          <a:p>
            <a:r>
              <a:rPr lang="en-US">
                <a:latin typeface="Calibri" charset="0"/>
              </a:rPr>
              <a:t>Americans divided over “pro choice” vs. “pro life”</a:t>
            </a:r>
          </a:p>
          <a:p>
            <a:r>
              <a:rPr lang="en-US">
                <a:latin typeface="Calibri" charset="0"/>
              </a:rPr>
              <a:t>Equal Rights Amendments (ERA) proposed in 1972, but did not pass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it reasonable or discriminatory?</a:t>
            </a:r>
            <a:endParaRPr lang="en-US" dirty="0"/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Women were not allowed in combat positions, until recently.</a:t>
            </a:r>
          </a:p>
          <a:p>
            <a:r>
              <a:rPr lang="en-US">
                <a:latin typeface="Calibri" charset="0"/>
              </a:rPr>
              <a:t>Women were not required to sign up for the draft during the Vietnam War, but 18 year old men were? </a:t>
            </a:r>
          </a:p>
          <a:p>
            <a:r>
              <a:rPr lang="en-US">
                <a:latin typeface="Calibri" charset="0"/>
              </a:rPr>
              <a:t>If there is a draft should women be required to sign up?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it reasonable or discriminatory?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Women make 76 cents on average for each dollar earned by men?</a:t>
            </a:r>
          </a:p>
          <a:p>
            <a:r>
              <a:rPr lang="en-US">
                <a:latin typeface="Calibri" charset="0"/>
              </a:rPr>
              <a:t>Women are often paid less because they do different jobs than men?</a:t>
            </a:r>
          </a:p>
          <a:p>
            <a:r>
              <a:rPr lang="en-US">
                <a:latin typeface="Calibri" charset="0"/>
              </a:rPr>
              <a:t>Women are eligible for affirmative action in hiring, in jobs where they are underrepresented?</a:t>
            </a:r>
          </a:p>
          <a:p>
            <a:r>
              <a:rPr lang="en-US">
                <a:latin typeface="Calibri" charset="0"/>
              </a:rPr>
              <a:t>Women who are having a baby should be eligible for maternity leave from their jobs without penalty?</a:t>
            </a:r>
          </a:p>
          <a:p>
            <a:r>
              <a:rPr lang="en-US">
                <a:latin typeface="Calibri" charset="0"/>
              </a:rPr>
              <a:t>Men should have the same rights for paternity leave when a child is born?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Should it be legal?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Should abortion be legal?</a:t>
            </a:r>
          </a:p>
          <a:p>
            <a:r>
              <a:rPr lang="en-US">
                <a:latin typeface="Calibri" charset="0"/>
              </a:rPr>
              <a:t>Should women have the right to choose abortion without consent from the father?</a:t>
            </a:r>
          </a:p>
          <a:p>
            <a:r>
              <a:rPr lang="en-US">
                <a:latin typeface="Calibri" charset="0"/>
              </a:rPr>
              <a:t>Should women under 18 required parental consent and have to wait 24 hours?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Gay and Lesbian Rights</a:t>
            </a:r>
            <a:endParaRPr lang="en-US" dirty="0"/>
          </a:p>
        </p:txBody>
      </p:sp>
      <p:pic>
        <p:nvPicPr>
          <p:cNvPr id="37890" name="ClipArt Placeholder 5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" b="6596"/>
          <a:stretch>
            <a:fillRect/>
          </a:stretch>
        </p:blipFill>
        <p:spPr/>
      </p:pic>
      <p:sp>
        <p:nvSpPr>
          <p:cNvPr id="3789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First protests at Stonewall  bar in NYC 1969</a:t>
            </a:r>
          </a:p>
          <a:p>
            <a:r>
              <a:rPr lang="en-US">
                <a:latin typeface="Calibri" charset="0"/>
              </a:rPr>
              <a:t>First openly Gay politician Harvey Milk elected to SF Board of Supervisors -1977</a:t>
            </a:r>
          </a:p>
          <a:p>
            <a:r>
              <a:rPr lang="en-US">
                <a:latin typeface="Calibri" charset="0"/>
              </a:rPr>
              <a:t>Romer v.Evans - 1996 – Supreme Court struck down anti-gay Colorado referendum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Dred Scott v Sanford</a:t>
            </a:r>
            <a:endParaRPr lang="en-US" dirty="0"/>
          </a:p>
        </p:txBody>
      </p:sp>
      <p:pic>
        <p:nvPicPr>
          <p:cNvPr id="16386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b="8519"/>
          <a:stretch>
            <a:fillRect/>
          </a:stretch>
        </p:blipFill>
        <p:spPr/>
      </p:pic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Slave Dred Scott was brought to free states in the North. He sought his emancipation, arguing he was in a state where slavery was illegal.</a:t>
            </a:r>
          </a:p>
          <a:p>
            <a:r>
              <a:rPr lang="en-US">
                <a:latin typeface="Calibri" charset="0"/>
              </a:rPr>
              <a:t>In 1857 the Supreme Court ruled that the federal government had no power to regulate slavery, and that slaves did not have protection of the Constitution or the rights of citizens.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Gay and </a:t>
            </a:r>
            <a:r>
              <a:rPr lang="en-US" dirty="0"/>
              <a:t>L</a:t>
            </a:r>
            <a:r>
              <a:rPr lang="en-US" dirty="0" smtClean="0"/>
              <a:t>esbian Rights</a:t>
            </a:r>
            <a:endParaRPr lang="en-US" dirty="0"/>
          </a:p>
        </p:txBody>
      </p:sp>
      <p:pic>
        <p:nvPicPr>
          <p:cNvPr id="38914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r="21318"/>
          <a:stretch>
            <a:fillRect/>
          </a:stretch>
        </p:blipFill>
        <p:spPr/>
      </p:pic>
      <p:sp>
        <p:nvSpPr>
          <p:cNvPr id="3891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President Obama repeals “don’t ask don’t tell”, allowing gays and lesbians to serve openly in the military</a:t>
            </a:r>
          </a:p>
          <a:p>
            <a:r>
              <a:rPr lang="en-US">
                <a:latin typeface="Calibri" charset="0"/>
              </a:rPr>
              <a:t>Same sex marriage recognized in seven states, most recently Washington State</a:t>
            </a:r>
          </a:p>
          <a:p>
            <a:r>
              <a:rPr lang="en-US">
                <a:latin typeface="Calibri" charset="0"/>
              </a:rPr>
              <a:t>Federal Appellate Court strikes down Prop 8, as discriminatory - 2012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Way Forward</a:t>
            </a:r>
            <a:endParaRPr lang="en-US" dirty="0"/>
          </a:p>
        </p:txBody>
      </p:sp>
      <p:sp>
        <p:nvSpPr>
          <p:cNvPr id="399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US is currently debating the issue of same sex marriage or marriage equality. Discuss with your partner your own position about this issue.</a:t>
            </a:r>
          </a:p>
          <a:p>
            <a:r>
              <a:rPr lang="en-US">
                <a:latin typeface="Calibri" charset="0"/>
              </a:rPr>
              <a:t>Whichever position you hold, discuss what you think are the best political strategy and tactics to win.</a:t>
            </a:r>
          </a:p>
          <a:p>
            <a:r>
              <a:rPr lang="en-US">
                <a:latin typeface="Calibri" charset="0"/>
              </a:rPr>
              <a:t>For example, should this be a state by state battle or one that the federal government takes up.</a:t>
            </a:r>
          </a:p>
          <a:p>
            <a:r>
              <a:rPr lang="en-US">
                <a:latin typeface="Calibri" charset="0"/>
              </a:rPr>
              <a:t>Do you favor direct action: marches, boycotts, and protests as the Civil Rights Movement used?</a:t>
            </a:r>
          </a:p>
          <a:p>
            <a:r>
              <a:rPr lang="en-US">
                <a:latin typeface="Calibri" charset="0"/>
              </a:rPr>
              <a:t>Should this be taken up by the Supreme Court or do we need to pass a national law or Constitutional Amendment.</a:t>
            </a:r>
          </a:p>
          <a:p>
            <a:r>
              <a:rPr lang="en-US">
                <a:latin typeface="Calibri" charset="0"/>
              </a:rPr>
              <a:t>Discuss the most important ways to have your point of view prevail.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First Freedoms</a:t>
            </a:r>
          </a:p>
        </p:txBody>
      </p:sp>
      <p:pic>
        <p:nvPicPr>
          <p:cNvPr id="2058" name="Picture 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" b="1757"/>
          <a:stretch>
            <a:fillRect/>
          </a:stretch>
        </p:blipFill>
        <p:spPr>
          <a:extLst>
            <a:ext uri="{AF507438-7753-43e0-B8FC-AC1667EBCBE1}">
              <a14:hiddenEffects xmlns:a14="http://schemas.microsoft.com/office/drawing/2010/main">
                <a:effectLst>
                  <a:outerShdw blurRad="381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46650" y="1981200"/>
            <a:ext cx="3511550" cy="4114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US" sz="1800" b="1" dirty="0" smtClean="0">
                <a:solidFill>
                  <a:srgbClr val="676322"/>
                </a:solidFill>
                <a:ea typeface="+mn-ea"/>
                <a:cs typeface="+mn-cs"/>
              </a:rPr>
              <a:t>In 1863, during the Civil War,  Lincoln declared slaves free with the Emancipation Proclamation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US" sz="1800" b="1" dirty="0" smtClean="0">
                <a:solidFill>
                  <a:srgbClr val="676322"/>
                </a:solidFill>
                <a:ea typeface="+mn-ea"/>
                <a:cs typeface="+mn-cs"/>
              </a:rPr>
              <a:t>The US Congress abolished slavery with the 13</a:t>
            </a:r>
            <a:r>
              <a:rPr lang="en-US" sz="1800" b="1" baseline="30000" dirty="0" smtClean="0">
                <a:solidFill>
                  <a:srgbClr val="676322"/>
                </a:solidFill>
                <a:ea typeface="+mn-ea"/>
                <a:cs typeface="+mn-cs"/>
              </a:rPr>
              <a:t>th</a:t>
            </a:r>
            <a:r>
              <a:rPr lang="en-US" sz="1800" b="1" dirty="0" smtClean="0">
                <a:solidFill>
                  <a:srgbClr val="676322"/>
                </a:solidFill>
                <a:ea typeface="+mn-ea"/>
                <a:cs typeface="+mn-cs"/>
              </a:rPr>
              <a:t> amendment.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14</a:t>
            </a:r>
            <a:r>
              <a:rPr lang="en-US" sz="1800" baseline="300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th</a:t>
            </a:r>
            <a:r>
              <a:rPr lang="en-US" sz="18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 amendment</a:t>
            </a:r>
          </a:p>
          <a:p>
            <a:pPr marL="11430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provided citizenship to former slaves, </a:t>
            </a:r>
            <a:r>
              <a:rPr lang="en-US" sz="1800" dirty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and </a:t>
            </a:r>
            <a:r>
              <a:rPr lang="en-US" sz="18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equal protection for  all US citizens</a:t>
            </a:r>
          </a:p>
          <a:p>
            <a:pPr marL="11430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rgbClr val="343111"/>
              </a:solidFill>
              <a:latin typeface="Calibri"/>
              <a:ea typeface="+mn-ea"/>
              <a:cs typeface="Calibri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15</a:t>
            </a:r>
            <a:r>
              <a:rPr lang="en-US" sz="1800" baseline="300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th</a:t>
            </a:r>
            <a:r>
              <a:rPr lang="en-US" sz="18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 amendment </a:t>
            </a:r>
            <a:r>
              <a:rPr lang="en-US" sz="1800" dirty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guaranteed the right to </a:t>
            </a:r>
            <a:r>
              <a:rPr lang="en-US" sz="18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vote</a:t>
            </a:r>
            <a:r>
              <a:rPr lang="en-US" sz="1800" dirty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1800" dirty="0" smtClean="0">
                <a:solidFill>
                  <a:srgbClr val="343111"/>
                </a:solidFill>
                <a:latin typeface="Calibri"/>
                <a:ea typeface="+mn-ea"/>
                <a:cs typeface="Calibri"/>
              </a:rPr>
              <a:t>for African American men</a:t>
            </a:r>
            <a:endParaRPr lang="en-US" sz="1800" dirty="0">
              <a:solidFill>
                <a:srgbClr val="343111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Freedoms Overturned</a:t>
            </a:r>
          </a:p>
        </p:txBody>
      </p:sp>
      <p:pic>
        <p:nvPicPr>
          <p:cNvPr id="19458" name="Picture 6" descr="segregate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r="22342"/>
          <a:stretch>
            <a:fillRect/>
          </a:stretch>
        </p:blipFill>
        <p:spPr/>
      </p:pic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343111"/>
                </a:solidFill>
                <a:latin typeface="Verdana" charset="0"/>
                <a:ea typeface="+mn-ea"/>
                <a:cs typeface="+mn-cs"/>
              </a:rPr>
              <a:t>During Reconstruction African Americans exercised the right to vote for the first time.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343111"/>
                </a:solidFill>
                <a:latin typeface="Verdana" charset="0"/>
                <a:ea typeface="+mn-ea"/>
                <a:cs typeface="+mn-cs"/>
              </a:rPr>
              <a:t>However, at the end of this period of new rights, southern states controlled by whites limited black voting and political power through: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343111"/>
                </a:solidFill>
                <a:latin typeface="Verdana" charset="0"/>
                <a:ea typeface="+mn-ea"/>
                <a:cs typeface="+mn-cs"/>
              </a:rPr>
              <a:t>Literacy tests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343111"/>
                </a:solidFill>
                <a:latin typeface="Verdana" charset="0"/>
                <a:ea typeface="+mn-ea"/>
                <a:cs typeface="+mn-cs"/>
              </a:rPr>
              <a:t>White primaries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343111"/>
                </a:solidFill>
                <a:latin typeface="Verdana" charset="0"/>
                <a:ea typeface="+mn-ea"/>
                <a:cs typeface="+mn-cs"/>
              </a:rPr>
              <a:t>Poll Taxes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343111"/>
                </a:solidFill>
                <a:latin typeface="Verdana" charset="0"/>
                <a:ea typeface="+mn-ea"/>
                <a:cs typeface="+mn-cs"/>
              </a:rPr>
              <a:t>Grandfather clause</a:t>
            </a:r>
            <a:endParaRPr lang="en-US" sz="20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>
                <a:ea typeface="+mj-ea"/>
                <a:cs typeface="+mj-cs"/>
              </a:rPr>
              <a:t>“</a:t>
            </a:r>
            <a:r>
              <a:rPr lang="en-US">
                <a:ea typeface="+mj-ea"/>
                <a:cs typeface="+mj-cs"/>
              </a:rPr>
              <a:t>Jim Crow</a:t>
            </a:r>
            <a:r>
              <a:rPr lang="ja-JP" altLang="en-US">
                <a:ea typeface="+mj-ea"/>
                <a:cs typeface="+mj-cs"/>
              </a:rPr>
              <a:t>”</a:t>
            </a:r>
            <a:r>
              <a:rPr lang="en-US">
                <a:ea typeface="+mj-ea"/>
                <a:cs typeface="+mj-cs"/>
              </a:rPr>
              <a:t>  laws</a:t>
            </a:r>
          </a:p>
        </p:txBody>
      </p:sp>
      <p:pic>
        <p:nvPicPr>
          <p:cNvPr id="21506" name="Picture 6" descr="jim_crow_sig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r="19844"/>
          <a:stretch>
            <a:fillRect/>
          </a:stretch>
        </p:blipFill>
        <p:spPr/>
      </p:pic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>
                <a:solidFill>
                  <a:srgbClr val="343111"/>
                </a:solidFill>
                <a:latin typeface="Verdana" charset="0"/>
              </a:rPr>
              <a:t>The South implemented Jim Crow Laws, making African Americans second-class citizens, </a:t>
            </a:r>
          </a:p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>
                <a:solidFill>
                  <a:srgbClr val="343111"/>
                </a:solidFill>
                <a:latin typeface="Verdana" charset="0"/>
              </a:rPr>
              <a:t>blacks were separated from whites by law in transportation, public accommodations, recreational facilities, and schools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Plessy   v.   Ferguson</a:t>
            </a:r>
          </a:p>
        </p:txBody>
      </p:sp>
      <p:pic>
        <p:nvPicPr>
          <p:cNvPr id="23554" name="Picture 6" descr="br0003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16470"/>
          <a:stretch>
            <a:fillRect/>
          </a:stretch>
        </p:blipFill>
        <p:spPr/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>
                <a:solidFill>
                  <a:srgbClr val="343111"/>
                </a:solidFill>
                <a:latin typeface="Verdana" charset="0"/>
              </a:rPr>
              <a:t>In 1896 the Supreme Court sanctioned legal separation of the races by its ruling in</a:t>
            </a:r>
            <a:r>
              <a:rPr lang="en-US" sz="2000" i="1">
                <a:solidFill>
                  <a:srgbClr val="343111"/>
                </a:solidFill>
                <a:latin typeface="Calibri" charset="0"/>
              </a:rPr>
              <a:t> H.A. Plessy v. J.H. Ferguson</a:t>
            </a:r>
            <a:r>
              <a:rPr lang="en-US" sz="2000">
                <a:solidFill>
                  <a:srgbClr val="343111"/>
                </a:solidFill>
                <a:latin typeface="Verdana" charset="0"/>
              </a:rPr>
              <a:t>, which held that separate but equal facilities did not violate the U.S. Constitution's Fourteenth Amendment.</a:t>
            </a:r>
            <a:endParaRPr lang="en-US" sz="2400">
              <a:solidFill>
                <a:srgbClr val="343111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Brown v. Board of Education</a:t>
            </a:r>
            <a:endParaRPr lang="en-US" dirty="0"/>
          </a:p>
        </p:txBody>
      </p:sp>
      <p:pic>
        <p:nvPicPr>
          <p:cNvPr id="25602" name="ClipArt Placeholder 5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r="854"/>
          <a:stretch>
            <a:fillRect/>
          </a:stretch>
        </p:blipFill>
        <p:spPr/>
      </p:pic>
      <p:sp>
        <p:nvSpPr>
          <p:cNvPr id="2560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 1954 Linda Brown argued that she should be allowed to attend the all white school in her neighborhood</a:t>
            </a:r>
          </a:p>
          <a:p>
            <a:r>
              <a:rPr lang="en-US">
                <a:latin typeface="Calibri" charset="0"/>
              </a:rPr>
              <a:t>NAACP Lawyer Thurgood Marshall showed that segregation instilled feelings of inferiority in black children</a:t>
            </a:r>
          </a:p>
          <a:p>
            <a:r>
              <a:rPr lang="en-US">
                <a:latin typeface="Calibri" charset="0"/>
              </a:rPr>
              <a:t>The Court supported Linda Brown, striking down segregation in the southern schools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Civil Rights Movement</a:t>
            </a:r>
            <a:endParaRPr lang="en-US" dirty="0"/>
          </a:p>
        </p:txBody>
      </p:sp>
      <p:pic>
        <p:nvPicPr>
          <p:cNvPr id="26626" name="ClipArt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r="7217"/>
          <a:stretch>
            <a:fillRect/>
          </a:stretch>
        </p:blipFill>
        <p:spPr/>
      </p:pic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81200"/>
            <a:ext cx="3505200" cy="4114800"/>
          </a:xfrm>
        </p:spPr>
        <p:txBody>
          <a:bodyPr/>
          <a:lstStyle/>
          <a:p>
            <a:r>
              <a:rPr lang="en-US">
                <a:latin typeface="Calibri" charset="0"/>
              </a:rPr>
              <a:t>The Brown decision also struck down the separate but equal precedent of the Plessey decision</a:t>
            </a:r>
          </a:p>
          <a:p>
            <a:r>
              <a:rPr lang="en-US">
                <a:latin typeface="Calibri" charset="0"/>
              </a:rPr>
              <a:t>In 1955 Rosa Parks sparked the Montgomery Bus Boycott</a:t>
            </a:r>
          </a:p>
          <a:p>
            <a:r>
              <a:rPr lang="en-US">
                <a:latin typeface="Calibri" charset="0"/>
              </a:rPr>
              <a:t>In 1957 nine black students integrated the Little Rock High School</a:t>
            </a:r>
          </a:p>
          <a:p>
            <a:r>
              <a:rPr lang="en-US">
                <a:latin typeface="Calibri" charset="0"/>
              </a:rPr>
              <a:t>Civil Rights activists demonstrated, staged sit-ins 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Civil Rights Act of 1964</a:t>
            </a:r>
            <a:endParaRPr lang="en-US" dirty="0"/>
          </a:p>
        </p:txBody>
      </p:sp>
      <p:pic>
        <p:nvPicPr>
          <p:cNvPr id="27650" name="ClipArt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7407"/>
          <a:stretch>
            <a:fillRect/>
          </a:stretch>
        </p:blipFill>
        <p:spPr/>
      </p:pic>
      <p:sp>
        <p:nvSpPr>
          <p:cNvPr id="2765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 1964 The Congress passed, and Lyndon Johnson signed the Civil rights Act</a:t>
            </a:r>
          </a:p>
          <a:p>
            <a:r>
              <a:rPr lang="en-US">
                <a:latin typeface="Calibri" charset="0"/>
              </a:rPr>
              <a:t>This sweeping Civil Rights legislation struck down the Jim Crow laws of the south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4395</TotalTime>
  <Words>1058</Words>
  <Application>Microsoft Macintosh PowerPoint</Application>
  <PresentationFormat>On-screen Show (4:3)</PresentationFormat>
  <Paragraphs>96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ＭＳ Ｐゴシック</vt:lpstr>
      <vt:lpstr>Cambria</vt:lpstr>
      <vt:lpstr>Calibri</vt:lpstr>
      <vt:lpstr>Wingdings</vt:lpstr>
      <vt:lpstr>Verdana</vt:lpstr>
      <vt:lpstr>ＭＳ ゴシック</vt:lpstr>
      <vt:lpstr>Adjacency</vt:lpstr>
      <vt:lpstr>Civil Rights</vt:lpstr>
      <vt:lpstr>Dred Scott v Sanford</vt:lpstr>
      <vt:lpstr>First Freedoms</vt:lpstr>
      <vt:lpstr>Freedoms Overturned</vt:lpstr>
      <vt:lpstr>“Jim Crow”  laws</vt:lpstr>
      <vt:lpstr>Plessy   v.   Ferguson</vt:lpstr>
      <vt:lpstr>Brown v. Board of Education</vt:lpstr>
      <vt:lpstr>Civil Rights Movement</vt:lpstr>
      <vt:lpstr>Civil Rights Act of 1964</vt:lpstr>
      <vt:lpstr>Voting Rights Act of 1965</vt:lpstr>
      <vt:lpstr>Racism</vt:lpstr>
      <vt:lpstr>Discuss with your partner</vt:lpstr>
      <vt:lpstr>Bakke Decision</vt:lpstr>
      <vt:lpstr>Landmarks in Women’s Rights</vt:lpstr>
      <vt:lpstr>Landmark Events</vt:lpstr>
      <vt:lpstr>Is it reasonable or discriminatory?</vt:lpstr>
      <vt:lpstr>Is it reasonable or discriminatory?</vt:lpstr>
      <vt:lpstr>Should it be legal?</vt:lpstr>
      <vt:lpstr>Gay and Lesbian Rights</vt:lpstr>
      <vt:lpstr>Gay and Lesbian Rights</vt:lpstr>
      <vt:lpstr>The Way Forward</vt:lpstr>
    </vt:vector>
  </TitlesOfParts>
  <Company>Dave Forrest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Freedoms</dc:title>
  <dc:creator>Dave Forrest</dc:creator>
  <cp:lastModifiedBy>Dave Forrest</cp:lastModifiedBy>
  <cp:revision>39</cp:revision>
  <dcterms:created xsi:type="dcterms:W3CDTF">2006-03-24T20:43:52Z</dcterms:created>
  <dcterms:modified xsi:type="dcterms:W3CDTF">2014-02-27T18:58:21Z</dcterms:modified>
</cp:coreProperties>
</file>