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9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B270-3C37-F948-9E57-AE354891685F}" type="datetimeFigureOut">
              <a:rPr lang="en-US" smtClean="0"/>
              <a:t>3/22/16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AD16C-36D4-7C4F-BC69-D21C9EFB2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B270-3C37-F948-9E57-AE354891685F}" type="datetimeFigureOut">
              <a:rPr lang="en-US" smtClean="0"/>
              <a:t>3/22/16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AD16C-36D4-7C4F-BC69-D21C9EFB2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B270-3C37-F948-9E57-AE354891685F}" type="datetimeFigureOut">
              <a:rPr lang="en-US" smtClean="0"/>
              <a:t>3/22/16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AD16C-36D4-7C4F-BC69-D21C9EFB2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B270-3C37-F948-9E57-AE354891685F}" type="datetimeFigureOut">
              <a:rPr lang="en-US" smtClean="0"/>
              <a:t>3/22/16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AD16C-36D4-7C4F-BC69-D21C9EFB2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B270-3C37-F948-9E57-AE354891685F}" type="datetimeFigureOut">
              <a:rPr lang="en-US" smtClean="0"/>
              <a:t>3/22/16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AD16C-36D4-7C4F-BC69-D21C9EFB2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B270-3C37-F948-9E57-AE354891685F}" type="datetimeFigureOut">
              <a:rPr lang="en-US" smtClean="0"/>
              <a:t>3/22/16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AD16C-36D4-7C4F-BC69-D21C9EFB2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B270-3C37-F948-9E57-AE354891685F}" type="datetimeFigureOut">
              <a:rPr lang="en-US" smtClean="0"/>
              <a:t>3/22/16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AD16C-36D4-7C4F-BC69-D21C9EFB2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B270-3C37-F948-9E57-AE354891685F}" type="datetimeFigureOut">
              <a:rPr lang="en-US" smtClean="0"/>
              <a:t>3/22/16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AD16C-36D4-7C4F-BC69-D21C9EFB2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B270-3C37-F948-9E57-AE354891685F}" type="datetimeFigureOut">
              <a:rPr lang="en-US" smtClean="0"/>
              <a:t>3/22/16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AD16C-36D4-7C4F-BC69-D21C9EFB2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B270-3C37-F948-9E57-AE354891685F}" type="datetimeFigureOut">
              <a:rPr lang="en-US" smtClean="0"/>
              <a:t>3/22/16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AD16C-36D4-7C4F-BC69-D21C9EFB2C0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B270-3C37-F948-9E57-AE354891685F}" type="datetimeFigureOut">
              <a:rPr lang="en-US" smtClean="0"/>
              <a:t>3/22/16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1AD16C-36D4-7C4F-BC69-D21C9EFB2C0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31AD16C-36D4-7C4F-BC69-D21C9EFB2C0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AB9B270-3C37-F948-9E57-AE354891685F}" type="datetimeFigureOut">
              <a:rPr lang="en-US" smtClean="0"/>
              <a:t>3/22/16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Government Taxation</a:t>
            </a:r>
            <a:br>
              <a:rPr lang="en-US" dirty="0" smtClean="0"/>
            </a:br>
            <a:r>
              <a:rPr lang="en-US" dirty="0" smtClean="0"/>
              <a:t> and Spending</a:t>
            </a:r>
            <a:endParaRPr lang="en-US" dirty="0"/>
          </a:p>
        </p:txBody>
      </p:sp>
      <p:pic>
        <p:nvPicPr>
          <p:cNvPr id="6" name="Content Placeholder 5" descr="6263542143_28e02e831e_b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" b="800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66860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Purpose of Taxes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Taxes are designed to provide revenue for government programs.</a:t>
            </a:r>
          </a:p>
          <a:p>
            <a:r>
              <a:rPr lang="en-US" dirty="0" smtClean="0"/>
              <a:t>For example, California property taxes pay for schools.</a:t>
            </a:r>
          </a:p>
          <a:p>
            <a:r>
              <a:rPr lang="en-US" dirty="0" smtClean="0"/>
              <a:t>The federal income taxes pay for our national military and social programs.</a:t>
            </a:r>
          </a:p>
          <a:p>
            <a:r>
              <a:rPr lang="en-US" dirty="0" smtClean="0"/>
              <a:t>The Social Security Tax (FICA) pays for Social Security pensions in old age.</a:t>
            </a:r>
            <a:endParaRPr lang="en-US" dirty="0"/>
          </a:p>
        </p:txBody>
      </p:sp>
      <p:pic>
        <p:nvPicPr>
          <p:cNvPr id="3" name="Content Placeholder 2" descr="imgres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83" r="2348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61486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Impact of Taxes</a:t>
            </a:r>
            <a:endParaRPr lang="en-US" dirty="0"/>
          </a:p>
        </p:txBody>
      </p:sp>
      <p:pic>
        <p:nvPicPr>
          <p:cNvPr id="5" name="Content Placeholder 4" descr="fig1.gif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4" r="2324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tax placed on a factor of production reduces the supply of a product.</a:t>
            </a:r>
          </a:p>
          <a:p>
            <a:r>
              <a:rPr lang="en-US" dirty="0" smtClean="0"/>
              <a:t>For example, we learned a carbon tax would reduce the supply of fossil fuels</a:t>
            </a:r>
          </a:p>
          <a:p>
            <a:r>
              <a:rPr lang="en-US" dirty="0" smtClean="0"/>
              <a:t>Conversely, a tax cut for homeowners will stimulate the purchase of homes.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033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Benefit Principle of Taxation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Benefit principle of taxation is that people should pay a tax if they benefit from the government service</a:t>
            </a:r>
          </a:p>
          <a:p>
            <a:r>
              <a:rPr lang="en-US" dirty="0" smtClean="0"/>
              <a:t> For example, gasoline tax is paid by drivers to provide revenue to pay for roads.</a:t>
            </a:r>
            <a:endParaRPr lang="en-US" dirty="0"/>
          </a:p>
        </p:txBody>
      </p:sp>
      <p:pic>
        <p:nvPicPr>
          <p:cNvPr id="5" name="Picture 4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65211"/>
            <a:ext cx="4038600" cy="3025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921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Ability-to-pay Principle of Taxation</a:t>
            </a:r>
            <a:endParaRPr lang="en-US" dirty="0"/>
          </a:p>
        </p:txBody>
      </p:sp>
      <p:pic>
        <p:nvPicPr>
          <p:cNvPr id="5" name="Content Placeholder 4" descr="imgres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6378" b="-46378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ability-to-pay principle is based on the idea that people should be taxed based on their ability to pay, regardless of benefits they receive.</a:t>
            </a:r>
          </a:p>
          <a:p>
            <a:r>
              <a:rPr lang="en-US" dirty="0" smtClean="0"/>
              <a:t>The federal income tax rate goes up, as people make more money.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655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Progressive Taxation</a:t>
            </a:r>
            <a:endParaRPr lang="en-US" dirty="0"/>
          </a:p>
        </p:txBody>
      </p:sp>
      <p:pic>
        <p:nvPicPr>
          <p:cNvPr id="5" name="Content Placeholder 4" descr="def -- progressive tax.gif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0757" b="-40757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 a person’s income rises, he or she pays a higher percentage of income tax.</a:t>
            </a:r>
          </a:p>
          <a:p>
            <a:r>
              <a:rPr lang="en-US" dirty="0" smtClean="0"/>
              <a:t>Each person has a tax bracket, indicating whether they will pay 15%, 28% or perhaps 33% of their income to the federal government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012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Proportional Taxation</a:t>
            </a:r>
            <a:endParaRPr lang="en-US" dirty="0"/>
          </a:p>
        </p:txBody>
      </p:sp>
      <p:pic>
        <p:nvPicPr>
          <p:cNvPr id="5" name="Content Placeholder 4" descr="DcWjZDOfQw_1395275843380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3667" b="-33667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proportional tax imposes the same percentage rate of taxation on everyone, regardless of income.</a:t>
            </a:r>
          </a:p>
          <a:p>
            <a:r>
              <a:rPr lang="en-US" dirty="0" smtClean="0"/>
              <a:t>For example, some candidates for President are proposing that everyone pay a “flat tax” of 10% of their income.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416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Regressive Taxation</a:t>
            </a:r>
            <a:endParaRPr lang="en-US" dirty="0"/>
          </a:p>
        </p:txBody>
      </p:sp>
      <p:pic>
        <p:nvPicPr>
          <p:cNvPr id="5" name="Content Placeholder 4" descr="11708510-large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3" r="25043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regressive tax is one that imposes a higher percentage rate of taxation on low incomes than high incomes.</a:t>
            </a:r>
          </a:p>
          <a:p>
            <a:r>
              <a:rPr lang="en-US" dirty="0" smtClean="0"/>
              <a:t>A bridge toll is a good example of this type of tax since a $15 toll is a higher percentage of a poor person’s income than that of a rich person.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715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32</TotalTime>
  <Words>343</Words>
  <Application>Microsoft Macintosh PowerPoint</Application>
  <PresentationFormat>On-screen Show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Government Taxation  and Spending</vt:lpstr>
      <vt:lpstr>The Purpose of Taxes</vt:lpstr>
      <vt:lpstr>The Impact of Taxes</vt:lpstr>
      <vt:lpstr>The Benefit Principle of Taxation</vt:lpstr>
      <vt:lpstr>The Ability-to-pay Principle of Taxation</vt:lpstr>
      <vt:lpstr>Progressive Taxation</vt:lpstr>
      <vt:lpstr>Proportional Taxation</vt:lpstr>
      <vt:lpstr>Regressive Taxation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Government Taxation  and Spending</dc:title>
  <dc:creator>Dave Forrest</dc:creator>
  <cp:lastModifiedBy>Dave Forrest</cp:lastModifiedBy>
  <cp:revision>9</cp:revision>
  <dcterms:created xsi:type="dcterms:W3CDTF">2016-03-22T16:48:38Z</dcterms:created>
  <dcterms:modified xsi:type="dcterms:W3CDTF">2016-03-22T17:26:45Z</dcterms:modified>
</cp:coreProperties>
</file>