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6" r:id="rId12"/>
    <p:sldId id="264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66"/>
  </p:normalViewPr>
  <p:slideViewPr>
    <p:cSldViewPr snapToGrid="0" snapToObjects="1">
      <p:cViewPr>
        <p:scale>
          <a:sx n="118" d="100"/>
          <a:sy n="118" d="100"/>
        </p:scale>
        <p:origin x="79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31AD16C-36D4-7C4F-BC69-D21C9EFB2C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B9B270-3C37-F948-9E57-AE354891685F}" type="datetimeFigureOut">
              <a:rPr lang="en-US" smtClean="0"/>
              <a:t>3/22/17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Government </a:t>
            </a:r>
            <a:r>
              <a:rPr lang="en-US" dirty="0" smtClean="0"/>
              <a:t>Taxation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6" name="Content Placeholder 5" descr="6263542143_28e02e831e_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68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Excise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are taxes paid at the point of purchase. </a:t>
            </a:r>
          </a:p>
          <a:p>
            <a:r>
              <a:rPr lang="en-US" dirty="0" smtClean="0"/>
              <a:t>For example, the gas tax paid by motorists pays for our roads.</a:t>
            </a:r>
          </a:p>
          <a:p>
            <a:r>
              <a:rPr lang="en-US" dirty="0" smtClean="0"/>
              <a:t>Government may also discourage certain activities with a sin tax on cigarettes, liquor 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536191"/>
            <a:ext cx="2855686" cy="42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4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State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State income tax – paid in CA. based on income level.</a:t>
            </a:r>
          </a:p>
          <a:p>
            <a:r>
              <a:rPr lang="en-US" dirty="0" smtClean="0"/>
              <a:t>State sales tax – approx. 7.25% in addition to what Alameda Co. adds (10% total)</a:t>
            </a:r>
          </a:p>
          <a:p>
            <a:r>
              <a:rPr lang="en-US" dirty="0" smtClean="0"/>
              <a:t>Property tax in CA = 1% of assessed value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80583"/>
            <a:ext cx="3657600" cy="2901696"/>
          </a:xfrm>
        </p:spPr>
      </p:pic>
    </p:spTree>
    <p:extLst>
      <p:ext uri="{BB962C8B-B14F-4D97-AF65-F5344CB8AC3E}">
        <p14:creationId xmlns:p14="http://schemas.microsoft.com/office/powerpoint/2010/main" val="77912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Should the </a:t>
            </a:r>
            <a:r>
              <a:rPr lang="en-US" sz="3200" smtClean="0"/>
              <a:t>Federal income </a:t>
            </a:r>
            <a:r>
              <a:rPr lang="en-US" sz="3200" dirty="0" smtClean="0"/>
              <a:t>tax remain progressive or become proportional?</a:t>
            </a:r>
            <a:endParaRPr lang="en-US" sz="3200" dirty="0"/>
          </a:p>
        </p:txBody>
      </p:sp>
      <p:pic>
        <p:nvPicPr>
          <p:cNvPr id="5" name="Content Placeholder 4" descr="Graphic3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15" b="-3671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Federal income tax is progressive, with higher income groups paying higher percentages of their income in taxes.</a:t>
            </a:r>
          </a:p>
          <a:p>
            <a:r>
              <a:rPr lang="en-US" dirty="0" smtClean="0"/>
              <a:t>Several candidates, including Ted Cruz, are calling for a proportional or “flat tax” for every American. </a:t>
            </a:r>
          </a:p>
          <a:p>
            <a:r>
              <a:rPr lang="en-US" dirty="0" smtClean="0"/>
              <a:t>What do you think?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Taxes</a:t>
            </a:r>
            <a:endParaRPr lang="en-US" dirty="0"/>
          </a:p>
        </p:txBody>
      </p:sp>
      <p:pic>
        <p:nvPicPr>
          <p:cNvPr id="5" name="Content Placeholder 4" descr="fig1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r="232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tax placed on a factor of production reduces the supply of a product.</a:t>
            </a:r>
          </a:p>
          <a:p>
            <a:r>
              <a:rPr lang="en-US" dirty="0" smtClean="0"/>
              <a:t>For example, we learned a carbon tax would reduce the supply of fossil fuels</a:t>
            </a:r>
          </a:p>
          <a:p>
            <a:r>
              <a:rPr lang="en-US" dirty="0" smtClean="0"/>
              <a:t>Conversely, a </a:t>
            </a:r>
            <a:r>
              <a:rPr lang="en-US" b="1" dirty="0" smtClean="0"/>
              <a:t>tax cut </a:t>
            </a:r>
            <a:r>
              <a:rPr lang="en-US" dirty="0" smtClean="0"/>
              <a:t>for homeowners will stimulate the purchase of homes.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Taxes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Taxes are designed to provide revenue for government programs.</a:t>
            </a:r>
          </a:p>
          <a:p>
            <a:r>
              <a:rPr lang="en-US" dirty="0" smtClean="0"/>
              <a:t>For example, California property taxes pay for schools.</a:t>
            </a:r>
          </a:p>
          <a:p>
            <a:r>
              <a:rPr lang="en-US" dirty="0" smtClean="0"/>
              <a:t>The federal income taxes pay for our national military and social programs.</a:t>
            </a:r>
          </a:p>
          <a:p>
            <a:r>
              <a:rPr lang="en-US" dirty="0" smtClean="0"/>
              <a:t>The Social Security Tax (FICA) pays for Social Security pensions in old age.</a:t>
            </a:r>
            <a:endParaRPr lang="en-US" dirty="0"/>
          </a:p>
        </p:txBody>
      </p:sp>
      <p:pic>
        <p:nvPicPr>
          <p:cNvPr id="3" name="Content Placeholder 2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r="23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14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 Principle of 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Benefit principle of taxation is that people should pay a tax if they benefit from the government service</a:t>
            </a:r>
          </a:p>
          <a:p>
            <a:r>
              <a:rPr lang="en-US" dirty="0" smtClean="0"/>
              <a:t> For example, gasoline tax is paid by drivers to provide revenue to pay for roads.</a:t>
            </a:r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5211"/>
            <a:ext cx="4038600" cy="30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Ability-to-pay Principle of Taxation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78" b="-463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ability-to-pay principle is based on the idea that people should be taxed based on their ability to pay, regardless of benefits they receive.</a:t>
            </a:r>
          </a:p>
          <a:p>
            <a:r>
              <a:rPr lang="en-US" dirty="0" smtClean="0"/>
              <a:t>The federal income tax rate goes up, as people make more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Taxation</a:t>
            </a:r>
            <a:endParaRPr lang="en-US" dirty="0"/>
          </a:p>
        </p:txBody>
      </p:sp>
      <p:pic>
        <p:nvPicPr>
          <p:cNvPr id="5" name="Content Placeholder 4" descr="def -- progressive tax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57" b="-4075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a person’s income rises, he or she pays a higher percentage of income tax.</a:t>
            </a:r>
          </a:p>
          <a:p>
            <a:r>
              <a:rPr lang="en-US" dirty="0" smtClean="0"/>
              <a:t>Each person has a tax bracket, indicating whether they will pay 15%, 28% or perhaps 33% of their income to the federal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Taxation</a:t>
            </a:r>
            <a:endParaRPr lang="en-US" dirty="0"/>
          </a:p>
        </p:txBody>
      </p:sp>
      <p:pic>
        <p:nvPicPr>
          <p:cNvPr id="5" name="Content Placeholder 4" descr="DcWjZDOfQw_139527584338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67" b="-336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proportional tax imposes the same percentage rate of taxation on everyone, regardless of income.</a:t>
            </a:r>
          </a:p>
          <a:p>
            <a:r>
              <a:rPr lang="en-US" dirty="0" smtClean="0"/>
              <a:t>For example, some candidates for President are proposing that everyone pay a “flat tax” of 10% of their income.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Regressive Taxation</a:t>
            </a:r>
            <a:endParaRPr lang="en-US" dirty="0"/>
          </a:p>
        </p:txBody>
      </p:sp>
      <p:pic>
        <p:nvPicPr>
          <p:cNvPr id="5" name="Content Placeholder 4" descr="11708510-lar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2504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regressive tax is one that imposes a higher percentage rate of taxation on low incomes than high incomes.</a:t>
            </a:r>
          </a:p>
          <a:p>
            <a:r>
              <a:rPr lang="en-US" dirty="0" smtClean="0"/>
              <a:t>A bridge toll is a good example of this type of tax since a $15 toll is a higher percentage of a poor person’s income than that of a rich 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Federal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Federal Income tax – withheld monthly. Amount paid depends upon income.</a:t>
            </a:r>
          </a:p>
          <a:p>
            <a:r>
              <a:rPr lang="en-US" dirty="0" smtClean="0"/>
              <a:t>FICA is the Social Security tax withheld monthly at 6.2%</a:t>
            </a:r>
          </a:p>
          <a:p>
            <a:r>
              <a:rPr lang="en-US" dirty="0" smtClean="0"/>
              <a:t>Medicare tax withheld monthly at 1.45%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9" y="1417638"/>
            <a:ext cx="3657600" cy="2360722"/>
          </a:xfrm>
        </p:spPr>
      </p:pic>
    </p:spTree>
    <p:extLst>
      <p:ext uri="{BB962C8B-B14F-4D97-AF65-F5344CB8AC3E}">
        <p14:creationId xmlns:p14="http://schemas.microsoft.com/office/powerpoint/2010/main" val="183417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Taxes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808"/>
            <a:ext cx="3657600" cy="398924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Almost half of all revenue for federal government comes from individual income tax.</a:t>
            </a:r>
          </a:p>
          <a:p>
            <a:r>
              <a:rPr lang="en-US" sz="2400" dirty="0" smtClean="0"/>
              <a:t>Corporate income taxes creates about 11% of total revenues.</a:t>
            </a:r>
          </a:p>
          <a:p>
            <a:r>
              <a:rPr lang="en-US" sz="2400" dirty="0" smtClean="0"/>
              <a:t>Corporations pay a 35% tax rate, but also find many loopholes to avoid paying taxes. They may also pass along taxes to consumers in the form of price hikes.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67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327</TotalTime>
  <Words>574</Words>
  <Application>Microsoft Macintosh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Cambria</vt:lpstr>
      <vt:lpstr>Arial</vt:lpstr>
      <vt:lpstr>Adjacency</vt:lpstr>
      <vt:lpstr> Government Taxation </vt:lpstr>
      <vt:lpstr>The Purpose of Taxes</vt:lpstr>
      <vt:lpstr>The Benefit Principle of Taxation</vt:lpstr>
      <vt:lpstr>The Ability-to-pay Principle of Taxation</vt:lpstr>
      <vt:lpstr>Progressive Taxation</vt:lpstr>
      <vt:lpstr>Proportional Taxation</vt:lpstr>
      <vt:lpstr>Regressive Taxation</vt:lpstr>
      <vt:lpstr>Types of Federal Taxes</vt:lpstr>
      <vt:lpstr>Corporate Taxes</vt:lpstr>
      <vt:lpstr>Excise Taxes</vt:lpstr>
      <vt:lpstr>Type of State Taxes</vt:lpstr>
      <vt:lpstr>Should the Federal income tax remain progressive or become proportional?</vt:lpstr>
      <vt:lpstr>The Impact of Taxes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Taxation  and Spending</dc:title>
  <dc:creator>Dave Forrest</dc:creator>
  <cp:lastModifiedBy>Dave Forrest</cp:lastModifiedBy>
  <cp:revision>19</cp:revision>
  <dcterms:created xsi:type="dcterms:W3CDTF">2016-03-22T16:48:38Z</dcterms:created>
  <dcterms:modified xsi:type="dcterms:W3CDTF">2017-03-22T17:40:36Z</dcterms:modified>
</cp:coreProperties>
</file>