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67D65C-9808-8D46-8317-98574732C59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EE5723D-3B54-9C4C-B6CE-256CFEEDB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Competition and Market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Chapter 7 Section 1</a:t>
            </a:r>
          </a:p>
          <a:p>
            <a:endParaRPr lang="en-US" dirty="0" smtClean="0"/>
          </a:p>
          <a:p>
            <a:r>
              <a:rPr lang="en-US" dirty="0" smtClean="0"/>
              <a:t>Advertising and Branding lessons adapted from Tim Wharton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Structures Graphic</a:t>
            </a:r>
            <a:endParaRPr lang="en-US" dirty="0"/>
          </a:p>
        </p:txBody>
      </p:sp>
      <p:pic>
        <p:nvPicPr>
          <p:cNvPr id="6" name="Picture 5" descr="MsB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611720"/>
            <a:ext cx="6926974" cy="27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Oligopoly is a market structure where a few very large sellers dominate an industry.</a:t>
            </a:r>
          </a:p>
          <a:p>
            <a:r>
              <a:rPr lang="en-US" dirty="0" smtClean="0"/>
              <a:t>The soft drink and fast food industry is a market with an oligopoly.</a:t>
            </a:r>
            <a:endParaRPr lang="en-US" dirty="0"/>
          </a:p>
        </p:txBody>
      </p:sp>
      <p:pic>
        <p:nvPicPr>
          <p:cNvPr id="5" name="Content Placeholder 4" descr="url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80" b="-18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1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monopoly is a market with only one seller in a market.</a:t>
            </a:r>
          </a:p>
          <a:p>
            <a:r>
              <a:rPr lang="en-US" dirty="0" smtClean="0"/>
              <a:t>This gives a seller the ability to raise prices and control the quantity of a product.</a:t>
            </a:r>
            <a:endParaRPr lang="en-US" dirty="0"/>
          </a:p>
        </p:txBody>
      </p:sp>
      <p:pic>
        <p:nvPicPr>
          <p:cNvPr id="5" name="Content Placeholder 4" descr="RidGjani9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51" b="-26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2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 monopoly is one in which the costs of production make it too expensive to have two firms. </a:t>
            </a:r>
          </a:p>
          <a:p>
            <a:r>
              <a:rPr lang="en-US" dirty="0" smtClean="0"/>
              <a:t>The Pacific Gas an Electric company is a natural monopoly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" b="-1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319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type of monopoly occurs when only  one company operates in a certain location.</a:t>
            </a:r>
          </a:p>
          <a:p>
            <a:r>
              <a:rPr lang="en-US" dirty="0" smtClean="0"/>
              <a:t>For example, if there was only  one theater in a town with no competitors</a:t>
            </a:r>
            <a:endParaRPr lang="en-US" dirty="0"/>
          </a:p>
        </p:txBody>
      </p:sp>
      <p:pic>
        <p:nvPicPr>
          <p:cNvPr id="5" name="Content Placeholder 4" descr="the-hamilton-movie-theater-highlights-the-charm-of-the-village-AD97A9B4C8404938976ED2F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45" b="-47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889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98044"/>
            <a:ext cx="7024744" cy="1143000"/>
          </a:xfrm>
        </p:spPr>
        <p:txBody>
          <a:bodyPr/>
          <a:lstStyle/>
          <a:p>
            <a:r>
              <a:rPr lang="en-US" dirty="0" smtClean="0"/>
              <a:t>Technological 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type of monopoly is the result of a technological or scientific method that only one company has.</a:t>
            </a:r>
          </a:p>
          <a:p>
            <a:r>
              <a:rPr lang="en-US" dirty="0" smtClean="0"/>
              <a:t>For example, a drug company may have a patent on a medicine that it discovered.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04" b="-26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20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government monopoly is a firm that only government owns and operates.</a:t>
            </a:r>
          </a:p>
          <a:p>
            <a:r>
              <a:rPr lang="en-US" dirty="0" smtClean="0"/>
              <a:t>For example, many cities have a monopoly on water use.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43" b="-50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238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Without competition the government has agencies to regulate monopolies. </a:t>
            </a:r>
            <a:endParaRPr lang="en-US" dirty="0"/>
          </a:p>
          <a:p>
            <a:r>
              <a:rPr lang="en-US" dirty="0" smtClean="0"/>
              <a:t>This is designed to protect the consumer.</a:t>
            </a:r>
            <a:endParaRPr lang="en-US" dirty="0"/>
          </a:p>
        </p:txBody>
      </p:sp>
      <p:pic>
        <p:nvPicPr>
          <p:cNvPr id="6" name="Picture 5" descr="San-Francisco-Public-Utilities-Commission-Warns-Customers-of-Possible-Data-Breac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6" y="2878349"/>
            <a:ext cx="2794000" cy="2794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4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Thus far we have been discussing markets where there is perfect competition.</a:t>
            </a:r>
          </a:p>
          <a:p>
            <a:r>
              <a:rPr lang="en-US" dirty="0" smtClean="0"/>
              <a:t>There are many buyers and sellers.</a:t>
            </a:r>
          </a:p>
          <a:p>
            <a:r>
              <a:rPr lang="en-US" dirty="0" smtClean="0"/>
              <a:t>No seller controls the market, keeping prices low.</a:t>
            </a: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76" b="-21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831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there are still some perfectly competitive industries, most markets in the US are imperfect.</a:t>
            </a:r>
          </a:p>
          <a:p>
            <a:r>
              <a:rPr lang="en-US" dirty="0" smtClean="0"/>
              <a:t>Perhaps only a few sellers dominate the market (oligopoly) or only one seller controls an industry (monopoly)</a:t>
            </a:r>
            <a:endParaRPr lang="en-US" dirty="0"/>
          </a:p>
        </p:txBody>
      </p:sp>
      <p:pic>
        <p:nvPicPr>
          <p:cNvPr id="5" name="Content Placeholder 4" descr="image0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16" b="-35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45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Monopolistic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most common form of an </a:t>
            </a:r>
            <a:r>
              <a:rPr lang="en-US" dirty="0"/>
              <a:t>i</a:t>
            </a:r>
            <a:r>
              <a:rPr lang="en-US" dirty="0" smtClean="0"/>
              <a:t>mperfect market is called monopolistic competition (as distinct from monopoly).</a:t>
            </a:r>
          </a:p>
          <a:p>
            <a:r>
              <a:rPr lang="en-US" dirty="0" smtClean="0"/>
              <a:t>In these markets there are many sellers where products are similar, but not identical.</a:t>
            </a:r>
            <a:endParaRPr lang="en-US" dirty="0"/>
          </a:p>
        </p:txBody>
      </p:sp>
      <p:pic>
        <p:nvPicPr>
          <p:cNvPr id="5" name="Content Placeholder 4" descr="500_F_47289500_AqDkGhoLCPHdlrLjGxxA1LwvyPv2YvsY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6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94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 monopolistic competition, businesses spends huge amounts of money on advertising to convince consumers that their products are better than their competitors.</a:t>
            </a:r>
          </a:p>
          <a:p>
            <a:r>
              <a:rPr lang="en-US" dirty="0" smtClean="0"/>
              <a:t>The differences may be real or just imagined.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r="13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84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pic>
        <p:nvPicPr>
          <p:cNvPr id="5" name="Content Placeholder 4" descr="wolverine_bodybymilk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4" r="-154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Advertising is designed to persuade consumers to spend their money</a:t>
            </a:r>
          </a:p>
          <a:p>
            <a:r>
              <a:rPr lang="en-US" dirty="0" smtClean="0"/>
              <a:t>It takes place on the web, TV, radio, print, billboards, product placement and celebrity endorsement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2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11 at 9.0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1" y="1733220"/>
            <a:ext cx="7918139" cy="434093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395111"/>
            <a:ext cx="7692910" cy="1100667"/>
          </a:xfrm>
        </p:spPr>
        <p:txBody>
          <a:bodyPr/>
          <a:lstStyle/>
          <a:p>
            <a:r>
              <a:rPr lang="en-US" dirty="0" smtClean="0"/>
              <a:t>Does advertising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 you name these brands?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Companies use</a:t>
            </a:r>
            <a:r>
              <a:rPr lang="en-US" dirty="0"/>
              <a:t> </a:t>
            </a:r>
            <a:r>
              <a:rPr lang="en-US" b="1" dirty="0" smtClean="0"/>
              <a:t>branding</a:t>
            </a:r>
            <a:r>
              <a:rPr lang="en-US" dirty="0" smtClean="0"/>
              <a:t> with a name, logo, slogan, graphic, fonts, color, song, or any feature that identifies one seller’s good or service as distinct from other sellers</a:t>
            </a:r>
          </a:p>
          <a:p>
            <a:r>
              <a:rPr lang="en-US" dirty="0" smtClean="0"/>
              <a:t>Advertising creates brand loyalty</a:t>
            </a:r>
          </a:p>
        </p:txBody>
      </p:sp>
      <p:pic>
        <p:nvPicPr>
          <p:cNvPr id="5" name="Content Placeholder 4" descr="nikejustdoit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73" b="-23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6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Branding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many of the following slogans can you identify with its product?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Taste the rainbow</a:t>
            </a:r>
          </a:p>
          <a:p>
            <a:r>
              <a:rPr lang="en-US" dirty="0" smtClean="0"/>
              <a:t>I’m loving it</a:t>
            </a:r>
          </a:p>
          <a:p>
            <a:r>
              <a:rPr lang="en-US" dirty="0" smtClean="0"/>
              <a:t>Have it your way</a:t>
            </a:r>
          </a:p>
          <a:p>
            <a:r>
              <a:rPr lang="en-US" dirty="0" smtClean="0"/>
              <a:t>Snap, Crackle, Pop</a:t>
            </a:r>
          </a:p>
          <a:p>
            <a:r>
              <a:rPr lang="en-US" dirty="0" smtClean="0"/>
              <a:t>They’re </a:t>
            </a:r>
            <a:r>
              <a:rPr lang="en-US" dirty="0" err="1" smtClean="0"/>
              <a:t>Grrrrreat</a:t>
            </a:r>
            <a:r>
              <a:rPr lang="en-US" dirty="0" smtClean="0"/>
              <a:t>!</a:t>
            </a:r>
          </a:p>
          <a:p>
            <a:r>
              <a:rPr lang="en-US" dirty="0" smtClean="0"/>
              <a:t>Save Money. Live Better</a:t>
            </a:r>
          </a:p>
          <a:p>
            <a:r>
              <a:rPr lang="en-US" dirty="0" smtClean="0"/>
              <a:t>What’s in your wallet?</a:t>
            </a:r>
          </a:p>
          <a:p>
            <a:r>
              <a:rPr lang="en-US" dirty="0" smtClean="0"/>
              <a:t>Maybe she’s born with it</a:t>
            </a:r>
          </a:p>
          <a:p>
            <a:r>
              <a:rPr lang="en-US" dirty="0" smtClean="0"/>
              <a:t>The Happiest Place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125</TotalTime>
  <Words>507</Words>
  <Application>Microsoft Macintosh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Competition and Market Structures</vt:lpstr>
      <vt:lpstr>Perfect Competition</vt:lpstr>
      <vt:lpstr>Imperfect Competition</vt:lpstr>
      <vt:lpstr>Monopolistic competition</vt:lpstr>
      <vt:lpstr>Product Differentiation</vt:lpstr>
      <vt:lpstr>Advertising</vt:lpstr>
      <vt:lpstr>Does advertising work?</vt:lpstr>
      <vt:lpstr>Why can you name these brands? </vt:lpstr>
      <vt:lpstr>Does Branding Work?</vt:lpstr>
      <vt:lpstr>Market Structures Graphic</vt:lpstr>
      <vt:lpstr>Oligopoly</vt:lpstr>
      <vt:lpstr>Monopoly</vt:lpstr>
      <vt:lpstr>Types of monopoly</vt:lpstr>
      <vt:lpstr>Geographic monopoly</vt:lpstr>
      <vt:lpstr>Technological Monopoly</vt:lpstr>
      <vt:lpstr>Government Monopoly</vt:lpstr>
      <vt:lpstr>Regulation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and Market Structures</dc:title>
  <dc:creator>Dave Forrest</dc:creator>
  <cp:lastModifiedBy>Dave Forrest</cp:lastModifiedBy>
  <cp:revision>19</cp:revision>
  <dcterms:created xsi:type="dcterms:W3CDTF">2016-03-11T16:08:36Z</dcterms:created>
  <dcterms:modified xsi:type="dcterms:W3CDTF">2016-03-16T15:48:50Z</dcterms:modified>
</cp:coreProperties>
</file>