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8" r:id="rId2"/>
    <p:sldId id="264" r:id="rId3"/>
    <p:sldId id="257" r:id="rId4"/>
    <p:sldId id="256" r:id="rId5"/>
    <p:sldId id="259" r:id="rId6"/>
    <p:sldId id="262" r:id="rId7"/>
    <p:sldId id="268" r:id="rId8"/>
    <p:sldId id="269" r:id="rId9"/>
    <p:sldId id="261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3" r:id="rId19"/>
    <p:sldId id="263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1"/>
    <p:restoredTop sz="94681"/>
  </p:normalViewPr>
  <p:slideViewPr>
    <p:cSldViewPr snapToGrid="0" snapToObjects="1">
      <p:cViewPr>
        <p:scale>
          <a:sx n="88" d="100"/>
          <a:sy n="88" d="100"/>
        </p:scale>
        <p:origin x="196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Chapter 17</a:t>
            </a:r>
          </a:p>
          <a:p>
            <a:endParaRPr lang="en-US" dirty="0" smtClean="0"/>
          </a:p>
          <a:p>
            <a:r>
              <a:rPr lang="en-US" dirty="0" smtClean="0"/>
              <a:t>Is Trade Beneficial?</a:t>
            </a:r>
          </a:p>
          <a:p>
            <a:endParaRPr lang="en-US" dirty="0"/>
          </a:p>
          <a:p>
            <a:r>
              <a:rPr lang="en-US" dirty="0" smtClean="0"/>
              <a:t>The Great Debate:</a:t>
            </a:r>
          </a:p>
          <a:p>
            <a:r>
              <a:rPr lang="en-US" dirty="0" smtClean="0"/>
              <a:t>Free Trade versus Protectionism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World Trade </a:t>
            </a:r>
            <a:r>
              <a:rPr lang="en-US" dirty="0" err="1" smtClean="0"/>
              <a:t>Organzation</a:t>
            </a:r>
            <a:endParaRPr lang="en-US" dirty="0"/>
          </a:p>
        </p:txBody>
      </p:sp>
      <p:pic>
        <p:nvPicPr>
          <p:cNvPr id="7" name="Content Placeholder 6" descr="press658_map1.gif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72" b="-3937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1947 countries signed GATT agreement to lower tariffs and do away with import quotas.</a:t>
            </a:r>
          </a:p>
          <a:p>
            <a:r>
              <a:rPr lang="en-US" dirty="0"/>
              <a:t>The World Trade Organization (WTO) replaced GATT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Trade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WTO countries in Green</a:t>
            </a:r>
            <a:endParaRPr lang="en-US" dirty="0"/>
          </a:p>
        </p:txBody>
      </p:sp>
      <p:pic>
        <p:nvPicPr>
          <p:cNvPr id="9" name="Content Placeholder 8" descr="press658_map1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93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North American Free Trade Agreement</a:t>
            </a:r>
            <a:endParaRPr lang="en-US" dirty="0"/>
          </a:p>
        </p:txBody>
      </p:sp>
      <p:pic>
        <p:nvPicPr>
          <p:cNvPr id="7" name="Content Placeholder 6" descr="TLC_map.pn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1" r="-1050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NAFTA is an agreement signed in 1993 to lower tariffs and quotas between Canada, the US, and Mexico</a:t>
            </a:r>
          </a:p>
          <a:p>
            <a:r>
              <a:rPr lang="en-US" dirty="0" smtClean="0"/>
              <a:t>The purpose is to increase trade among the three </a:t>
            </a:r>
            <a:r>
              <a:rPr lang="en-US" dirty="0"/>
              <a:t>N</a:t>
            </a:r>
            <a:r>
              <a:rPr lang="en-US" dirty="0" smtClean="0"/>
              <a:t>orth </a:t>
            </a:r>
            <a:r>
              <a:rPr lang="en-US" dirty="0"/>
              <a:t>A</a:t>
            </a:r>
            <a:r>
              <a:rPr lang="en-US" dirty="0" smtClean="0"/>
              <a:t>merican nations.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Trade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TransPacific</a:t>
            </a:r>
            <a:r>
              <a:rPr lang="en-US" dirty="0" smtClean="0"/>
              <a:t> Partnership (TPP)</a:t>
            </a:r>
            <a:endParaRPr lang="en-US" dirty="0"/>
          </a:p>
        </p:txBody>
      </p:sp>
      <p:pic>
        <p:nvPicPr>
          <p:cNvPr id="7" name="Content Placeholder 6" descr="TPPcountriesmap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30" b="-3393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Trans Pacific Partnership is a new trade agreement signed by 12 Pacific nations and Asian nations.</a:t>
            </a:r>
          </a:p>
          <a:p>
            <a:r>
              <a:rPr lang="en-US" dirty="0" smtClean="0"/>
              <a:t>The TPP is supported by the President, but has not been approved by Congress.</a:t>
            </a:r>
          </a:p>
          <a:p>
            <a:r>
              <a:rPr lang="en-US" dirty="0" smtClean="0"/>
              <a:t>All three remaining Presidential candidates oppose the TPP.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Trade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TPP Countries</a:t>
            </a:r>
            <a:endParaRPr lang="en-US" dirty="0"/>
          </a:p>
        </p:txBody>
      </p:sp>
      <p:pic>
        <p:nvPicPr>
          <p:cNvPr id="9" name="Content Placeholder 8" descr="TPPcountriesmap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2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47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Rates and International Trade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countries trade or travel they have to exchange currencies. </a:t>
            </a:r>
          </a:p>
          <a:p>
            <a:r>
              <a:rPr lang="en-US" dirty="0" smtClean="0"/>
              <a:t>If the US buys a Japanese car, they have to exchange dollars for Yen.</a:t>
            </a:r>
          </a:p>
          <a:p>
            <a:r>
              <a:rPr lang="en-US" dirty="0" smtClean="0"/>
              <a:t>The price of another currency is called the exchange rate.</a:t>
            </a:r>
          </a:p>
          <a:p>
            <a:r>
              <a:rPr lang="en-US" dirty="0" smtClean="0"/>
              <a:t>Most exchange rates fluctuate over time.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2196440"/>
            <a:ext cx="4146388" cy="24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Currencies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strength of a currency has to do with the demand for a nation’s products. </a:t>
            </a:r>
          </a:p>
          <a:p>
            <a:r>
              <a:rPr lang="en-US" dirty="0" smtClean="0"/>
              <a:t>The price of a currency increases when other nations demand their products. This is called a strong currency, or an appreciating currency.</a:t>
            </a:r>
          </a:p>
          <a:p>
            <a:r>
              <a:rPr lang="en-US" dirty="0" smtClean="0"/>
              <a:t>Those nations which do not produce goods desired by other nations, have a weak or depreciating currency.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37109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World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Summer is almost here and I am sending you on a trip.</a:t>
            </a:r>
          </a:p>
          <a:p>
            <a:r>
              <a:rPr lang="en-US" dirty="0" smtClean="0"/>
              <a:t>You’ll tour 10 spots around the world. I’ll give you hints where you are going.</a:t>
            </a:r>
          </a:p>
          <a:p>
            <a:r>
              <a:rPr lang="en-US" dirty="0" smtClean="0"/>
              <a:t>I’ll tell you how much you are spending in each country’s currency.</a:t>
            </a:r>
          </a:p>
          <a:p>
            <a:r>
              <a:rPr lang="en-US" dirty="0" smtClean="0"/>
              <a:t>You’ll have to exchange your dollars for the local currency </a:t>
            </a:r>
            <a:r>
              <a:rPr lang="en-US" smtClean="0"/>
              <a:t>and calculate your </a:t>
            </a:r>
            <a:r>
              <a:rPr lang="en-US" dirty="0" smtClean="0"/>
              <a:t>total budget in dollars.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" y="1907794"/>
            <a:ext cx="4038599" cy="2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Screen Shot 2016-05-10 at 8.20.25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" b="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7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Exporters and Importers</a:t>
            </a:r>
            <a:endParaRPr lang="en-US" dirty="0"/>
          </a:p>
        </p:txBody>
      </p:sp>
      <p:pic>
        <p:nvPicPr>
          <p:cNvPr id="4" name="Content Placeholder 3" descr="20150627_woc697_0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78" r="-26278"/>
          <a:stretch>
            <a:fillRect/>
          </a:stretch>
        </p:blipFill>
        <p:spPr>
          <a:xfrm>
            <a:off x="301625" y="1989138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7782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countries trade?</a:t>
            </a:r>
            <a:endParaRPr lang="en-US" dirty="0"/>
          </a:p>
        </p:txBody>
      </p:sp>
      <p:pic>
        <p:nvPicPr>
          <p:cNvPr id="4" name="Content Placeholder 3" descr="Screen Shot 2016-05-09 at 12.20.58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Trading Partners - Exports</a:t>
            </a:r>
            <a:endParaRPr lang="en-US" dirty="0"/>
          </a:p>
        </p:txBody>
      </p:sp>
      <p:pic>
        <p:nvPicPr>
          <p:cNvPr id="4" name="Content Placeholder 3" descr="c160306b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0" r="-7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14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Trading Partners - Imports</a:t>
            </a:r>
            <a:endParaRPr lang="en-US" dirty="0"/>
          </a:p>
        </p:txBody>
      </p:sp>
      <p:pic>
        <p:nvPicPr>
          <p:cNvPr id="4" name="Content Placeholder 3" descr="us-trade-deficit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7290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6463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Deficit</a:t>
            </a:r>
            <a:endParaRPr lang="en-US" dirty="0"/>
          </a:p>
        </p:txBody>
      </p:sp>
      <p:pic>
        <p:nvPicPr>
          <p:cNvPr id="4" name="Content Placeholder 3" descr="us-trade-deficit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72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countries trade?</a:t>
            </a:r>
            <a:endParaRPr lang="en-US" dirty="0"/>
          </a:p>
        </p:txBody>
      </p:sp>
      <p:pic>
        <p:nvPicPr>
          <p:cNvPr id="6" name="Content Placeholder 5" descr="trade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18" b="-3691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 all countries have the same natural resources, products or technology.</a:t>
            </a:r>
          </a:p>
          <a:p>
            <a:r>
              <a:rPr lang="en-US" dirty="0" smtClean="0"/>
              <a:t>Trade allows countries to import raw materials or to buy goods which may be produced cheaply in other countries.</a:t>
            </a:r>
          </a:p>
          <a:p>
            <a:r>
              <a:rPr lang="en-US" dirty="0" smtClean="0"/>
              <a:t>Trade also allows countries to sell products to other nations, increasing their GDP.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Advantage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country has an absolute advantage in certain products, meaning they can produce them more efficiently.</a:t>
            </a:r>
          </a:p>
          <a:p>
            <a:r>
              <a:rPr lang="en-US" dirty="0" smtClean="0"/>
              <a:t>For example, Saudi Arabia has a absolute advantage in oil, China in making toys, and the US in the production of wheat.</a:t>
            </a:r>
          </a:p>
          <a:p>
            <a:r>
              <a:rPr lang="en-US" dirty="0" smtClean="0"/>
              <a:t>These efficiencies may be due to technology, natural resources, climate, or labor costs.</a:t>
            </a:r>
          </a:p>
        </p:txBody>
      </p:sp>
      <p:pic>
        <p:nvPicPr>
          <p:cNvPr id="11" name="Picture 10" descr="500_F_47269003_a2mL6kwQ8Npbcxlm6TB12UzrexjWWWA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147454"/>
            <a:ext cx="4085642" cy="39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Advantage</a:t>
            </a:r>
            <a:endParaRPr lang="en-US" dirty="0"/>
          </a:p>
        </p:txBody>
      </p:sp>
      <p:pic>
        <p:nvPicPr>
          <p:cNvPr id="6" name="Content Placeholder 5" descr="150px-David_Ricard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9" r="-9809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economist David Ricardo argued that trade was beneficial, even for a country has absolute advantage in several areas.</a:t>
            </a:r>
          </a:p>
          <a:p>
            <a:r>
              <a:rPr lang="en-US" dirty="0" smtClean="0"/>
              <a:t>He argued a country should  specialize in what it does best, and trade with other nations for other goods.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Trade</a:t>
            </a:r>
            <a:endParaRPr lang="en-US" dirty="0"/>
          </a:p>
        </p:txBody>
      </p:sp>
      <p:pic>
        <p:nvPicPr>
          <p:cNvPr id="6" name="Content Placeholder 5" descr="press721_map1_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Export – good or service sold to another country</a:t>
            </a:r>
          </a:p>
          <a:p>
            <a:r>
              <a:rPr lang="en-US" dirty="0" smtClean="0"/>
              <a:t>Import – good or service purchased from another country</a:t>
            </a:r>
          </a:p>
          <a:p>
            <a:r>
              <a:rPr lang="en-US" dirty="0" smtClean="0"/>
              <a:t>Import tariff – a tax on an imported good</a:t>
            </a:r>
          </a:p>
          <a:p>
            <a:r>
              <a:rPr lang="en-US" dirty="0" smtClean="0"/>
              <a:t>Import quota – a limit on the quantity of a product that can be important</a:t>
            </a:r>
          </a:p>
          <a:p>
            <a:r>
              <a:rPr lang="en-US" dirty="0" smtClean="0"/>
              <a:t>Trade deficit – when the value of a country’s imports is higher than exports</a:t>
            </a:r>
          </a:p>
          <a:p>
            <a:r>
              <a:rPr lang="en-US" dirty="0" smtClean="0"/>
              <a:t>Trade surplus – when the value of a country’s exports is higher than imports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3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Trade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Protectionism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idea that countries benefit from trading with other nations.</a:t>
            </a:r>
          </a:p>
          <a:p>
            <a:r>
              <a:rPr lang="en-US" dirty="0" smtClean="0"/>
              <a:t>The policy of trading with other nations without restrictions, tariffs, or quotas.</a:t>
            </a:r>
          </a:p>
          <a:p>
            <a:r>
              <a:rPr lang="en-US" dirty="0" smtClean="0"/>
              <a:t>The concept that a nation has an “open economy.”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Protectionism is the idea that protecting the home market is necessary because other countries take advantage of a country while trading.</a:t>
            </a:r>
          </a:p>
          <a:p>
            <a:r>
              <a:rPr lang="en-US" dirty="0" smtClean="0"/>
              <a:t>The policy of using tariffs or quotas to restrict trade.</a:t>
            </a:r>
          </a:p>
          <a:p>
            <a:r>
              <a:rPr lang="en-US" dirty="0" smtClean="0"/>
              <a:t>The concept of protecting domestic workers and industries in the face of foreign competition.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Trade versus Protectionism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Trade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Problems with Trade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Countries trade for products they don’t have</a:t>
            </a:r>
          </a:p>
          <a:p>
            <a:r>
              <a:rPr lang="en-US" dirty="0" smtClean="0"/>
              <a:t>US producers profit from exports</a:t>
            </a:r>
          </a:p>
          <a:p>
            <a:r>
              <a:rPr lang="en-US" dirty="0" smtClean="0"/>
              <a:t>US Consumers benefit from lower prices of foreign products</a:t>
            </a:r>
          </a:p>
          <a:p>
            <a:r>
              <a:rPr lang="en-US" dirty="0"/>
              <a:t>Countries </a:t>
            </a:r>
            <a:r>
              <a:rPr lang="en-US" dirty="0" smtClean="0"/>
              <a:t>specialize at what they </a:t>
            </a:r>
            <a:r>
              <a:rPr lang="en-US" dirty="0"/>
              <a:t>are most efficient at producing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labor costs in other countries, undercuts wages and employment in home country.</a:t>
            </a:r>
          </a:p>
          <a:p>
            <a:r>
              <a:rPr lang="en-US" dirty="0" smtClean="0"/>
              <a:t>Cheap imported goods, drives domestic industries bankrupt.</a:t>
            </a:r>
          </a:p>
          <a:p>
            <a:r>
              <a:rPr lang="en-US" dirty="0" smtClean="0"/>
              <a:t>Countries become dependent on other nations.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Debate Over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1174</TotalTime>
  <Words>744</Words>
  <Application>Microsoft Macintosh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Georgia</vt:lpstr>
      <vt:lpstr>Wingdings 2</vt:lpstr>
      <vt:lpstr>Wingdings</vt:lpstr>
      <vt:lpstr>Civic</vt:lpstr>
      <vt:lpstr>International Trade</vt:lpstr>
      <vt:lpstr>What do countries trade?</vt:lpstr>
      <vt:lpstr>Why do countries trade?</vt:lpstr>
      <vt:lpstr>Absolute Advantage</vt:lpstr>
      <vt:lpstr>Comparative Advantage</vt:lpstr>
      <vt:lpstr>Global Trade</vt:lpstr>
      <vt:lpstr>Trade Terms</vt:lpstr>
      <vt:lpstr>Free Trade versus Protectionism</vt:lpstr>
      <vt:lpstr>The Debate Over Trade</vt:lpstr>
      <vt:lpstr>Free Trade Movement</vt:lpstr>
      <vt:lpstr>WTO countries in Green</vt:lpstr>
      <vt:lpstr>Free Trade Movement</vt:lpstr>
      <vt:lpstr>Free Trade Movement</vt:lpstr>
      <vt:lpstr>TPP Countries</vt:lpstr>
      <vt:lpstr>Exchange Rates and International Trade</vt:lpstr>
      <vt:lpstr>Strong and Weak Currencies</vt:lpstr>
      <vt:lpstr>Take A World Tour</vt:lpstr>
      <vt:lpstr>PowerPoint Presentation</vt:lpstr>
      <vt:lpstr>Major Exporters and Importers</vt:lpstr>
      <vt:lpstr>US Trading Partners - Exports</vt:lpstr>
      <vt:lpstr>US Trading Partners - Imports</vt:lpstr>
      <vt:lpstr>Trade Deficit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Trade</dc:title>
  <dc:creator>Dave Forrest</dc:creator>
  <cp:lastModifiedBy>Dave Forrest</cp:lastModifiedBy>
  <cp:revision>23</cp:revision>
  <dcterms:created xsi:type="dcterms:W3CDTF">2016-05-09T17:50:54Z</dcterms:created>
  <dcterms:modified xsi:type="dcterms:W3CDTF">2016-05-11T16:53:34Z</dcterms:modified>
</cp:coreProperties>
</file>