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6" r:id="rId12"/>
    <p:sldId id="267" r:id="rId13"/>
    <p:sldId id="265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776" y="-5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3E0738B2-A02A-9147-8F3B-3363824E1863}" type="datetimeFigureOut">
              <a:rPr lang="en-US" smtClean="0"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38B2-A02A-9147-8F3B-3363824E1863}" type="datetimeFigureOut">
              <a:rPr lang="en-US" smtClean="0"/>
              <a:t>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389B-0198-1840-ACBE-43BB9F26D69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38B2-A02A-9147-8F3B-3363824E1863}" type="datetimeFigureOut">
              <a:rPr lang="en-US" smtClean="0"/>
              <a:t>2/8/16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389B-0198-1840-ACBE-43BB9F26D6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38B2-A02A-9147-8F3B-3363824E1863}" type="datetimeFigureOut">
              <a:rPr lang="en-US" smtClean="0"/>
              <a:t>2/8/16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389B-0198-1840-ACBE-43BB9F26D6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3E0738B2-A02A-9147-8F3B-3363824E1863}" type="datetimeFigureOut">
              <a:rPr lang="en-US" smtClean="0"/>
              <a:t>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3E0738B2-A02A-9147-8F3B-3363824E1863}" type="datetimeFigureOut">
              <a:rPr lang="en-US" smtClean="0"/>
              <a:t>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389B-0198-1840-ACBE-43BB9F26D6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38B2-A02A-9147-8F3B-3363824E1863}" type="datetimeFigureOut">
              <a:rPr lang="en-US" smtClean="0"/>
              <a:t>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389B-0198-1840-ACBE-43BB9F26D6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38B2-A02A-9147-8F3B-3363824E1863}" type="datetimeFigureOut">
              <a:rPr lang="en-US" smtClean="0"/>
              <a:t>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389B-0198-1840-ACBE-43BB9F26D69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38B2-A02A-9147-8F3B-3363824E1863}" type="datetimeFigureOut">
              <a:rPr lang="en-US" smtClean="0"/>
              <a:t>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389B-0198-1840-ACBE-43BB9F26D69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3E0738B2-A02A-9147-8F3B-3363824E1863}" type="datetimeFigureOut">
              <a:rPr lang="en-US" smtClean="0"/>
              <a:t>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389B-0198-1840-ACBE-43BB9F26D6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38B2-A02A-9147-8F3B-3363824E1863}" type="datetimeFigureOut">
              <a:rPr lang="en-US" smtClean="0"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389B-0198-1840-ACBE-43BB9F26D6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38B2-A02A-9147-8F3B-3363824E1863}" type="datetimeFigureOut">
              <a:rPr lang="en-US" smtClean="0"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389B-0198-1840-ACBE-43BB9F26D69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38B2-A02A-9147-8F3B-3363824E1863}" type="datetimeFigureOut">
              <a:rPr lang="en-US" smtClean="0"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389B-0198-1840-ACBE-43BB9F26D69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38B2-A02A-9147-8F3B-3363824E1863}" type="datetimeFigureOut">
              <a:rPr lang="en-US" smtClean="0"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389B-0198-1840-ACBE-43BB9F26D69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3E0738B2-A02A-9147-8F3B-3363824E1863}" type="datetimeFigureOut">
              <a:rPr lang="en-US" smtClean="0"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3E0738B2-A02A-9147-8F3B-3363824E1863}" type="datetimeFigureOut">
              <a:rPr lang="en-US" smtClean="0"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FC3C389B-0198-1840-ACBE-43BB9F26D6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38B2-A02A-9147-8F3B-3363824E1863}" type="datetimeFigureOut">
              <a:rPr lang="en-US" smtClean="0"/>
              <a:t>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389B-0198-1840-ACBE-43BB9F26D6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38B2-A02A-9147-8F3B-3363824E1863}" type="datetimeFigureOut">
              <a:rPr lang="en-US" smtClean="0"/>
              <a:t>2/8/16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389B-0198-1840-ACBE-43BB9F26D69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38B2-A02A-9147-8F3B-3363824E1863}" type="datetimeFigureOut">
              <a:rPr lang="en-US" smtClean="0"/>
              <a:t>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FC3C389B-0198-1840-ACBE-43BB9F26D6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38B2-A02A-9147-8F3B-3363824E1863}" type="datetimeFigureOut">
              <a:rPr lang="en-US" smtClean="0"/>
              <a:t>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389B-0198-1840-ACBE-43BB9F26D6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738B2-A02A-9147-8F3B-3363824E1863}" type="datetimeFigureOut">
              <a:rPr lang="en-US" smtClean="0"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FC3C389B-0198-1840-ACBE-43BB9F26D6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Business Organizations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74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the Dow</a:t>
            </a:r>
            <a:endParaRPr lang="en-US" dirty="0"/>
          </a:p>
        </p:txBody>
      </p:sp>
      <p:pic>
        <p:nvPicPr>
          <p:cNvPr id="5" name="Content Placeholder 4" descr="DowJones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24" r="-1552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06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Read the Stock Market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Each Stock has a symbol</a:t>
            </a:r>
          </a:p>
          <a:p>
            <a:r>
              <a:rPr lang="en-US" dirty="0" smtClean="0"/>
              <a:t>For example, AAPL is Apple</a:t>
            </a:r>
          </a:p>
          <a:p>
            <a:r>
              <a:rPr lang="en-US" dirty="0" smtClean="0"/>
              <a:t>The Price of a stock is how much that sold for on that day.</a:t>
            </a:r>
          </a:p>
          <a:p>
            <a:r>
              <a:rPr lang="en-US" dirty="0" smtClean="0"/>
              <a:t>The change is whether the price has gone up or down that day. </a:t>
            </a:r>
          </a:p>
          <a:p>
            <a:r>
              <a:rPr lang="en-US" dirty="0" smtClean="0"/>
              <a:t>The  exchanges post the YTD or year to date changes.</a:t>
            </a:r>
          </a:p>
          <a:p>
            <a:r>
              <a:rPr lang="en-US" dirty="0" smtClean="0"/>
              <a:t>The volume is the number of shares traded.</a:t>
            </a:r>
          </a:p>
          <a:p>
            <a:r>
              <a:rPr lang="en-US" dirty="0" smtClean="0"/>
              <a:t>The PE ration is the amount the price of </a:t>
            </a:r>
            <a:r>
              <a:rPr lang="en-US" dirty="0" err="1" smtClean="0"/>
              <a:t>tte</a:t>
            </a:r>
            <a:r>
              <a:rPr lang="en-US" dirty="0" smtClean="0"/>
              <a:t> stock in relationship to its earnings.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 descr="Screen Shot 2016-02-08 at 11.13.23 A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483" b="-694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1718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 Stock Page</a:t>
            </a:r>
            <a:endParaRPr lang="en-US" dirty="0"/>
          </a:p>
        </p:txBody>
      </p:sp>
      <p:pic>
        <p:nvPicPr>
          <p:cNvPr id="8" name="Content Placeholder 7" descr="Screen Shot 2016-02-08 at 11.13.2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02" b="-7902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26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you invest in stocks?</a:t>
            </a:r>
            <a:endParaRPr lang="en-US" dirty="0"/>
          </a:p>
        </p:txBody>
      </p:sp>
      <p:pic>
        <p:nvPicPr>
          <p:cNvPr id="5" name="Content Placeholder 4" descr="img_investing_risk_img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963" b="-24963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Before you decide to invest in the stock market, let’s ask a few questions.</a:t>
            </a:r>
          </a:p>
          <a:p>
            <a:r>
              <a:rPr lang="en-US" dirty="0" smtClean="0"/>
              <a:t>Do you have enough income to cover you food, shelter, clothing, and education?</a:t>
            </a:r>
          </a:p>
          <a:p>
            <a:r>
              <a:rPr lang="en-US" dirty="0" smtClean="0"/>
              <a:t>If you have enough money to cover the basic necessities, then you might think about investing additional money. </a:t>
            </a:r>
          </a:p>
          <a:p>
            <a:r>
              <a:rPr lang="en-US" dirty="0" smtClean="0"/>
              <a:t>Stocks can be high reward, but they are also high risk. Spend a little time on the Mint website, looking at investment alternatives.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629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profit organizations</a:t>
            </a:r>
            <a:endParaRPr lang="en-US" dirty="0"/>
          </a:p>
        </p:txBody>
      </p:sp>
      <p:pic>
        <p:nvPicPr>
          <p:cNvPr id="5" name="Content Placeholder 4" descr="imgre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838" b="-62838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While the majority of economic business function for profit, there is also a wide array of nonprofit organizations</a:t>
            </a:r>
          </a:p>
          <a:p>
            <a:r>
              <a:rPr lang="en-US" dirty="0" smtClean="0"/>
              <a:t>These organizations function for their members. </a:t>
            </a:r>
          </a:p>
          <a:p>
            <a:r>
              <a:rPr lang="en-US" dirty="0" smtClean="0"/>
              <a:t>For example, many community agencies, such as the Red Cross, are non profit.</a:t>
            </a:r>
          </a:p>
          <a:p>
            <a:r>
              <a:rPr lang="en-US" dirty="0" smtClean="0"/>
              <a:t>Food coops provide low cost food to their members as well.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430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Unions</a:t>
            </a:r>
            <a:endParaRPr lang="en-US" dirty="0"/>
          </a:p>
        </p:txBody>
      </p:sp>
      <p:pic>
        <p:nvPicPr>
          <p:cNvPr id="5" name="Content Placeholder 4" descr="labor-union-4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34" r="-9734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Labor Unions are organizations designed to protect the rights of workers and improve their living conditions.</a:t>
            </a:r>
          </a:p>
          <a:p>
            <a:r>
              <a:rPr lang="en-US" dirty="0" smtClean="0"/>
              <a:t>A union engages in collective bargaining with employers, to insure fair  wages, working conditions and benefits.</a:t>
            </a:r>
          </a:p>
          <a:p>
            <a:r>
              <a:rPr lang="en-US" dirty="0" smtClean="0"/>
              <a:t>About 11% of all US workers is unionized, but more in the public sector have unions than in the private sector.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898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Government</a:t>
            </a:r>
            <a:endParaRPr lang="en-US" dirty="0"/>
          </a:p>
        </p:txBody>
      </p:sp>
      <p:pic>
        <p:nvPicPr>
          <p:cNvPr id="5" name="Content Placeholder 4" descr="imgre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683" b="-14683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 we have learned, our economy is not entirely a free market economy.</a:t>
            </a:r>
          </a:p>
          <a:p>
            <a:r>
              <a:rPr lang="en-US" dirty="0" smtClean="0"/>
              <a:t>The US Government plays a </a:t>
            </a:r>
            <a:r>
              <a:rPr lang="en-US" b="1" dirty="0" smtClean="0"/>
              <a:t>direct role </a:t>
            </a:r>
            <a:r>
              <a:rPr lang="en-US" dirty="0" smtClean="0"/>
              <a:t>in providing goods and services, such as the US Post Office and the Department of Defense.</a:t>
            </a:r>
          </a:p>
          <a:p>
            <a:r>
              <a:rPr lang="en-US" dirty="0" smtClean="0"/>
              <a:t>The US Government also plays an </a:t>
            </a:r>
            <a:r>
              <a:rPr lang="en-US" b="1" dirty="0" smtClean="0"/>
              <a:t>indirect role</a:t>
            </a:r>
            <a:r>
              <a:rPr lang="en-US" dirty="0" smtClean="0"/>
              <a:t>, providing payments to citizens such as social security and veterans benefits, and student loans.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192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Sole Proprietorships</a:t>
            </a:r>
            <a:endParaRPr lang="en-US" dirty="0"/>
          </a:p>
        </p:txBody>
      </p:sp>
      <p:pic>
        <p:nvPicPr>
          <p:cNvPr id="7" name="Content Placeholder 6" descr="86543308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896" b="-34896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most common form of business </a:t>
            </a:r>
            <a:r>
              <a:rPr lang="en-US" smtClean="0"/>
              <a:t>organization in </a:t>
            </a:r>
            <a:r>
              <a:rPr lang="en-US" dirty="0" smtClean="0"/>
              <a:t>the US is the sole proprietorship.</a:t>
            </a:r>
          </a:p>
          <a:p>
            <a:r>
              <a:rPr lang="en-US" dirty="0" smtClean="0"/>
              <a:t>This is a business owned and run by one person.</a:t>
            </a:r>
          </a:p>
          <a:p>
            <a:r>
              <a:rPr lang="en-US" dirty="0" smtClean="0"/>
              <a:t>It is the easiest form of business to start because it has very few requirements. 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109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Partnerships</a:t>
            </a:r>
            <a:endParaRPr lang="en-US" dirty="0"/>
          </a:p>
        </p:txBody>
      </p:sp>
      <p:pic>
        <p:nvPicPr>
          <p:cNvPr id="5" name="Content Placeholder 4" descr="Keeping-small-business-together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219" b="-41219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partnership is a business owned by two or more people.</a:t>
            </a:r>
          </a:p>
          <a:p>
            <a:r>
              <a:rPr lang="en-US" dirty="0" smtClean="0"/>
              <a:t>Partnerships are relatively easy businesses to start.</a:t>
            </a:r>
          </a:p>
          <a:p>
            <a:r>
              <a:rPr lang="en-US" dirty="0" smtClean="0"/>
              <a:t>Partners usually decide at the beginning if profits will be divided equally.</a:t>
            </a:r>
          </a:p>
          <a:p>
            <a:r>
              <a:rPr lang="en-US" dirty="0" smtClean="0"/>
              <a:t>In limited partnerships, one person may not be involved in running the business, although they may have given funds to finance the business.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396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Corporations</a:t>
            </a:r>
            <a:endParaRPr lang="en-US" dirty="0"/>
          </a:p>
        </p:txBody>
      </p:sp>
      <p:pic>
        <p:nvPicPr>
          <p:cNvPr id="5" name="Content Placeholder 4" descr="imgre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212" b="-24212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corporation is a company owned by many people. </a:t>
            </a:r>
          </a:p>
          <a:p>
            <a:r>
              <a:rPr lang="en-US" dirty="0" smtClean="0"/>
              <a:t>If a business decides it wants to incorporate, it issues stocks to its shareholders.</a:t>
            </a:r>
          </a:p>
          <a:p>
            <a:r>
              <a:rPr lang="en-US" dirty="0" smtClean="0"/>
              <a:t>This new business is recognized by law as having the same rights as an individual.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21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Corporate Structure</a:t>
            </a:r>
            <a:endParaRPr lang="en-US" dirty="0"/>
          </a:p>
        </p:txBody>
      </p:sp>
      <p:pic>
        <p:nvPicPr>
          <p:cNvPr id="5" name="Content Placeholder 4" descr="corporate-structure-org-chart-representing-typical-corporation-power-authority-flowing-shareholders-32795104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929" b="-15929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Shareholders own the company with stock. People who own </a:t>
            </a:r>
            <a:r>
              <a:rPr lang="en-US" sz="2000" b="1" dirty="0" smtClean="0"/>
              <a:t>common stock </a:t>
            </a:r>
            <a:r>
              <a:rPr lang="en-US" sz="2000" dirty="0" smtClean="0"/>
              <a:t>get to vote on company policy.</a:t>
            </a:r>
          </a:p>
          <a:p>
            <a:r>
              <a:rPr lang="en-US" sz="2000" dirty="0" smtClean="0"/>
              <a:t>The Board of Directors selects the President of the Company</a:t>
            </a:r>
          </a:p>
          <a:p>
            <a:r>
              <a:rPr lang="en-US" sz="2000" dirty="0" smtClean="0"/>
              <a:t>The President hires the management of a corporation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3688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Growth</a:t>
            </a:r>
            <a:endParaRPr lang="en-US" dirty="0"/>
          </a:p>
        </p:txBody>
      </p:sp>
      <p:pic>
        <p:nvPicPr>
          <p:cNvPr id="5" name="Content Placeholder 4" descr="ac60531317efaa41952ed51e60ccb909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80" b="-2628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Businesses have </a:t>
            </a:r>
            <a:r>
              <a:rPr lang="en-US" b="1" dirty="0" smtClean="0"/>
              <a:t>expenses</a:t>
            </a:r>
            <a:r>
              <a:rPr lang="en-US" dirty="0" smtClean="0"/>
              <a:t>, such as paying for raw materials, buildings, labor costs, tools, advertising etc.</a:t>
            </a:r>
          </a:p>
          <a:p>
            <a:r>
              <a:rPr lang="en-US" dirty="0" smtClean="0"/>
              <a:t>Businesses earn </a:t>
            </a:r>
            <a:r>
              <a:rPr lang="en-US" b="1" dirty="0" smtClean="0"/>
              <a:t>income</a:t>
            </a:r>
            <a:r>
              <a:rPr lang="en-US" dirty="0" smtClean="0"/>
              <a:t> from selling their products or services.</a:t>
            </a:r>
          </a:p>
          <a:p>
            <a:r>
              <a:rPr lang="en-US" dirty="0" smtClean="0"/>
              <a:t>After all their expenses are paid, a business earn a </a:t>
            </a:r>
            <a:r>
              <a:rPr lang="en-US" b="1" dirty="0" smtClean="0"/>
              <a:t>net income </a:t>
            </a:r>
            <a:r>
              <a:rPr lang="en-US" dirty="0" smtClean="0"/>
              <a:t>or profits. (income – expenses = net income)</a:t>
            </a:r>
          </a:p>
          <a:p>
            <a:r>
              <a:rPr lang="en-US" dirty="0" smtClean="0"/>
              <a:t>Profits may be reinvested in the company or dispersed to stock holders as dividends.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39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Mergers </a:t>
            </a:r>
            <a:endParaRPr lang="en-US" dirty="0"/>
          </a:p>
        </p:txBody>
      </p:sp>
      <p:pic>
        <p:nvPicPr>
          <p:cNvPr id="5" name="Content Placeholder 4" descr="246683688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080" b="-6608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Businesses sometimes grow by merging with other companies.</a:t>
            </a:r>
          </a:p>
          <a:p>
            <a:r>
              <a:rPr lang="en-US" dirty="0" smtClean="0"/>
              <a:t>A horizontal merger is when two firms, creating the same product, join together.</a:t>
            </a:r>
          </a:p>
          <a:p>
            <a:r>
              <a:rPr lang="en-US" dirty="0" smtClean="0"/>
              <a:t>A vertical merger is when a company buys businesses, which have raw materials or goods used in their product.</a:t>
            </a:r>
          </a:p>
          <a:p>
            <a:r>
              <a:rPr lang="en-US" dirty="0" smtClean="0"/>
              <a:t>A conglomerate is when a businesses buys companies that sell completely different products.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822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Multinational Corporations</a:t>
            </a:r>
            <a:endParaRPr lang="en-US" dirty="0"/>
          </a:p>
        </p:txBody>
      </p:sp>
      <p:pic>
        <p:nvPicPr>
          <p:cNvPr id="5" name="Content Placeholder 4" descr="multinational-corporations-mncs-2-638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384" b="-25384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multinational corporation is one that makes products in different countries.</a:t>
            </a:r>
          </a:p>
          <a:p>
            <a:r>
              <a:rPr lang="en-US" dirty="0" smtClean="0"/>
              <a:t>Multinational companies have grown in recent decades as companies seek to manufacture in low wage and low tax countries.</a:t>
            </a:r>
          </a:p>
          <a:p>
            <a:r>
              <a:rPr lang="en-US" dirty="0" smtClean="0"/>
              <a:t>In addition, multinationals want to expand their markets, by selling their products or services in many different countries.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166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Stock Market</a:t>
            </a:r>
            <a:endParaRPr lang="en-US" dirty="0"/>
          </a:p>
        </p:txBody>
      </p:sp>
      <p:pic>
        <p:nvPicPr>
          <p:cNvPr id="5" name="Content Placeholder 4" descr="stock-floor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463" b="-25463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Stock Market is a place where shares of companies are bought and sold.</a:t>
            </a:r>
          </a:p>
          <a:p>
            <a:r>
              <a:rPr lang="en-US" dirty="0" smtClean="0"/>
              <a:t>There are stock markets in many major cities, like the New York Stock Exchange.</a:t>
            </a:r>
          </a:p>
          <a:p>
            <a:r>
              <a:rPr lang="en-US" dirty="0" smtClean="0"/>
              <a:t>Stock prices go up and down each day, depending upon how well a company is doing.</a:t>
            </a:r>
          </a:p>
          <a:p>
            <a:r>
              <a:rPr lang="en-US" dirty="0" smtClean="0"/>
              <a:t>The Dow Jones Industrial Average, or Dow,  is the average stock value of 30 major US stocks.</a:t>
            </a:r>
          </a:p>
        </p:txBody>
      </p:sp>
    </p:spTree>
    <p:extLst>
      <p:ext uri="{BB962C8B-B14F-4D97-AF65-F5344CB8AC3E}">
        <p14:creationId xmlns:p14="http://schemas.microsoft.com/office/powerpoint/2010/main" val="600082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425</TotalTime>
  <Words>816</Words>
  <Application>Microsoft Macintosh PowerPoint</Application>
  <PresentationFormat>On-screen Show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Advantage</vt:lpstr>
      <vt:lpstr>Business Organizations</vt:lpstr>
      <vt:lpstr>Sole Proprietorships</vt:lpstr>
      <vt:lpstr>Partnerships</vt:lpstr>
      <vt:lpstr>Corporations</vt:lpstr>
      <vt:lpstr>Corporate Structure</vt:lpstr>
      <vt:lpstr>Business Growth</vt:lpstr>
      <vt:lpstr>Mergers </vt:lpstr>
      <vt:lpstr>Multinational Corporations</vt:lpstr>
      <vt:lpstr>The Stock Market</vt:lpstr>
      <vt:lpstr>Changes in the Dow</vt:lpstr>
      <vt:lpstr>How To Read the Stock Market</vt:lpstr>
      <vt:lpstr>Reading a Stock Page</vt:lpstr>
      <vt:lpstr>Should you invest in stocks?</vt:lpstr>
      <vt:lpstr>Non profit organizations</vt:lpstr>
      <vt:lpstr>Labor Unions</vt:lpstr>
      <vt:lpstr>The Role of Government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Organizations</dc:title>
  <dc:creator>Dave Forrest</dc:creator>
  <cp:lastModifiedBy>Dave Forrest</cp:lastModifiedBy>
  <cp:revision>23</cp:revision>
  <dcterms:created xsi:type="dcterms:W3CDTF">2016-02-03T18:27:52Z</dcterms:created>
  <dcterms:modified xsi:type="dcterms:W3CDTF">2016-02-08T21:16:44Z</dcterms:modified>
</cp:coreProperties>
</file>