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5" d="100"/>
          <a:sy n="45" d="100"/>
        </p:scale>
        <p:origin x="-15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898DE2A-E840-F949-9A92-71856B43B494}" type="datetimeFigureOut">
              <a:rPr lang="en-US" smtClean="0"/>
              <a:t>1/25/16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8DE2A-E840-F949-9A92-71856B43B494}" type="datetimeFigureOut">
              <a:rPr lang="en-US" smtClean="0"/>
              <a:t>1/25/16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8DE2A-E840-F949-9A92-71856B43B494}" type="datetimeFigureOut">
              <a:rPr lang="en-US" smtClean="0"/>
              <a:t>1/25/16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98DE2A-E840-F949-9A92-71856B43B494}" type="datetimeFigureOut">
              <a:rPr lang="en-US" smtClean="0"/>
              <a:t>1/25/16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8DE2A-E840-F949-9A92-71856B43B494}" type="datetimeFigureOut">
              <a:rPr lang="en-US" smtClean="0"/>
              <a:t>1/25/16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898DE2A-E840-F949-9A92-71856B43B494}" type="datetimeFigureOut">
              <a:rPr lang="en-US" smtClean="0"/>
              <a:t>1/25/16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C18AC-5D53-794D-BAFF-CF9C2002F36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98DE2A-E840-F949-9A92-71856B43B494}" type="datetimeFigureOut">
              <a:rPr lang="en-US" smtClean="0"/>
              <a:t>1/25/16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98DE2A-E840-F949-9A92-71856B43B494}" type="datetimeFigureOut">
              <a:rPr lang="en-US" smtClean="0"/>
              <a:t>1/25/16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8DE2A-E840-F949-9A92-71856B43B494}" type="datetimeFigureOut">
              <a:rPr lang="en-US" smtClean="0"/>
              <a:t>1/25/16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898DE2A-E840-F949-9A92-71856B43B494}" type="datetimeFigureOut">
              <a:rPr lang="en-US" smtClean="0"/>
              <a:t>1/25/16</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8DE2A-E840-F949-9A92-71856B43B494}" type="datetimeFigureOut">
              <a:rPr lang="en-US" smtClean="0"/>
              <a:t>1/25/16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E3C18AC-5D53-794D-BAFF-CF9C2002F3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898DE2A-E840-F949-9A92-71856B43B494}" type="datetimeFigureOut">
              <a:rPr lang="en-US" smtClean="0"/>
              <a:t>1/25/16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E3C18AC-5D53-794D-BAFF-CF9C2002F3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Basic Economic Concepts</a:t>
            </a:r>
            <a:endParaRPr lang="en-US" dirty="0"/>
          </a:p>
        </p:txBody>
      </p:sp>
      <p:sp>
        <p:nvSpPr>
          <p:cNvPr id="3" name="Subtitle 2"/>
          <p:cNvSpPr>
            <a:spLocks noGrp="1"/>
          </p:cNvSpPr>
          <p:nvPr>
            <p:ph type="subTitle" idx="1"/>
          </p:nvPr>
        </p:nvSpPr>
        <p:spPr/>
        <p:txBody>
          <a:bodyPr/>
          <a:lstStyle/>
          <a:p>
            <a:r>
              <a:rPr lang="en-US" dirty="0" smtClean="0"/>
              <a:t>Chapter 1:</a:t>
            </a:r>
          </a:p>
          <a:p>
            <a:r>
              <a:rPr lang="en-US" dirty="0" smtClean="0"/>
              <a:t> Sections 1, 2, and 3</a:t>
            </a:r>
            <a:endParaRPr lang="en-US" dirty="0"/>
          </a:p>
        </p:txBody>
      </p:sp>
    </p:spTree>
    <p:extLst>
      <p:ext uri="{BB962C8B-B14F-4D97-AF65-F5344CB8AC3E}">
        <p14:creationId xmlns:p14="http://schemas.microsoft.com/office/powerpoint/2010/main" val="14325904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Societal Trade-Offs:</a:t>
            </a:r>
            <a:br>
              <a:rPr lang="en-US" dirty="0" smtClean="0"/>
            </a:br>
            <a:r>
              <a:rPr lang="en-US" dirty="0" smtClean="0"/>
              <a:t>Guns versus Butter</a:t>
            </a:r>
            <a:endParaRPr lang="en-US" dirty="0"/>
          </a:p>
        </p:txBody>
      </p:sp>
      <p:sp>
        <p:nvSpPr>
          <p:cNvPr id="3" name="Content Placeholder 2"/>
          <p:cNvSpPr>
            <a:spLocks noGrp="1"/>
          </p:cNvSpPr>
          <p:nvPr>
            <p:ph sz="quarter" idx="13"/>
          </p:nvPr>
        </p:nvSpPr>
        <p:spPr/>
        <p:txBody>
          <a:bodyPr>
            <a:normAutofit fontScale="92500"/>
          </a:bodyPr>
          <a:lstStyle/>
          <a:p>
            <a:r>
              <a:rPr lang="en-US" dirty="0" smtClean="0"/>
              <a:t>Societies also decide how to spend tax revenue. They may emphasize social services or military spending. Each dollar spent on one, is not available to the other.</a:t>
            </a:r>
            <a:endParaRPr lang="en-US" dirty="0"/>
          </a:p>
        </p:txBody>
      </p:sp>
      <p:sp>
        <p:nvSpPr>
          <p:cNvPr id="5" name="Content Placeholder 4"/>
          <p:cNvSpPr>
            <a:spLocks noGrp="1"/>
          </p:cNvSpPr>
          <p:nvPr>
            <p:ph sz="quarter" idx="14"/>
          </p:nvPr>
        </p:nvSpPr>
        <p:spPr/>
        <p:txBody>
          <a:bodyPr/>
          <a:lstStyle/>
          <a:p>
            <a:endParaRPr lang="en-US"/>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4206" y="2448097"/>
            <a:ext cx="3154744" cy="3172669"/>
          </a:xfrm>
          <a:prstGeom prst="rect">
            <a:avLst/>
          </a:prstGeom>
        </p:spPr>
      </p:pic>
    </p:spTree>
    <p:extLst>
      <p:ext uri="{BB962C8B-B14F-4D97-AF65-F5344CB8AC3E}">
        <p14:creationId xmlns:p14="http://schemas.microsoft.com/office/powerpoint/2010/main" val="14432049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Growth</a:t>
            </a:r>
            <a:endParaRPr lang="en-US" dirty="0"/>
          </a:p>
        </p:txBody>
      </p:sp>
      <p:pic>
        <p:nvPicPr>
          <p:cNvPr id="5" name="Content Placeholder 4" descr="0802.jpg"/>
          <p:cNvPicPr>
            <a:picLocks noGrp="1" noChangeAspect="1"/>
          </p:cNvPicPr>
          <p:nvPr>
            <p:ph sz="quarter" idx="13"/>
          </p:nvPr>
        </p:nvPicPr>
        <p:blipFill>
          <a:blip r:embed="rId2">
            <a:extLst>
              <a:ext uri="{28A0092B-C50C-407E-A947-70E740481C1C}">
                <a14:useLocalDpi xmlns:a14="http://schemas.microsoft.com/office/drawing/2010/main" val="0"/>
              </a:ext>
            </a:extLst>
          </a:blip>
          <a:srcRect t="-8676" b="-8676"/>
          <a:stretch>
            <a:fillRect/>
          </a:stretch>
        </p:blipFill>
        <p:spPr/>
      </p:pic>
      <p:sp>
        <p:nvSpPr>
          <p:cNvPr id="4" name="Content Placeholder 3"/>
          <p:cNvSpPr>
            <a:spLocks noGrp="1"/>
          </p:cNvSpPr>
          <p:nvPr>
            <p:ph sz="quarter" idx="14"/>
          </p:nvPr>
        </p:nvSpPr>
        <p:spPr/>
        <p:txBody>
          <a:bodyPr>
            <a:normAutofit lnSpcReduction="10000"/>
          </a:bodyPr>
          <a:lstStyle/>
          <a:p>
            <a:r>
              <a:rPr lang="en-US" dirty="0" smtClean="0"/>
              <a:t>Economic growth occurs when the production possibilities moves out.</a:t>
            </a:r>
          </a:p>
          <a:p>
            <a:r>
              <a:rPr lang="en-US" dirty="0" smtClean="0"/>
              <a:t>This can be due to increased population, more job training, or cheaper resources.</a:t>
            </a:r>
            <a:endParaRPr lang="en-US" dirty="0"/>
          </a:p>
        </p:txBody>
      </p:sp>
    </p:spTree>
    <p:extLst>
      <p:ext uri="{BB962C8B-B14F-4D97-AF65-F5344CB8AC3E}">
        <p14:creationId xmlns:p14="http://schemas.microsoft.com/office/powerpoint/2010/main" val="280506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Benefit Analysis</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Economists use a tool, comparing the cost of a decision with the benefits received.</a:t>
            </a:r>
          </a:p>
          <a:p>
            <a:r>
              <a:rPr lang="en-US" dirty="0" smtClean="0"/>
              <a:t>For example, some of you will go to college. There will be specific costs to attend, but your hope is that your future income and satisfaction will increase in the long run.</a:t>
            </a:r>
          </a:p>
          <a:p>
            <a:r>
              <a:rPr lang="en-US" dirty="0" smtClean="0"/>
              <a:t>Others of  you will go into vocational training or a job immediately after graduation. This will provide income immediately, an important benefit. </a:t>
            </a:r>
          </a:p>
          <a:p>
            <a:r>
              <a:rPr lang="en-US" dirty="0" smtClean="0"/>
              <a:t>The answer will be different for each student, but a cost-benefit analysis is a good place to start.</a:t>
            </a:r>
            <a:endParaRPr lang="en-US" dirty="0"/>
          </a:p>
        </p:txBody>
      </p:sp>
    </p:spTree>
    <p:extLst>
      <p:ext uri="{BB962C8B-B14F-4D97-AF65-F5344CB8AC3E}">
        <p14:creationId xmlns:p14="http://schemas.microsoft.com/office/powerpoint/2010/main" val="3780670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 The Costs and Benefits of College</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3405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Products</a:t>
            </a:r>
            <a:endParaRPr lang="en-US" dirty="0"/>
          </a:p>
        </p:txBody>
      </p:sp>
      <p:sp>
        <p:nvSpPr>
          <p:cNvPr id="3" name="Content Placeholder 2"/>
          <p:cNvSpPr>
            <a:spLocks noGrp="1"/>
          </p:cNvSpPr>
          <p:nvPr>
            <p:ph idx="1"/>
          </p:nvPr>
        </p:nvSpPr>
        <p:spPr/>
        <p:txBody>
          <a:bodyPr/>
          <a:lstStyle/>
          <a:p>
            <a:r>
              <a:rPr lang="en-US" dirty="0" smtClean="0"/>
              <a:t>These are goods which are useful, scarce, and transferable to others.</a:t>
            </a:r>
          </a:p>
          <a:p>
            <a:r>
              <a:rPr lang="en-US" b="1" dirty="0" smtClean="0"/>
              <a:t>Consumer goods</a:t>
            </a:r>
            <a:r>
              <a:rPr lang="en-US" dirty="0" smtClean="0"/>
              <a:t>, such as food and clothing, are designed for final use by </a:t>
            </a:r>
            <a:r>
              <a:rPr lang="en-US" b="1" dirty="0" smtClean="0"/>
              <a:t>consumers</a:t>
            </a:r>
            <a:r>
              <a:rPr lang="en-US" dirty="0" smtClean="0"/>
              <a:t>.</a:t>
            </a:r>
          </a:p>
          <a:p>
            <a:r>
              <a:rPr lang="en-US" dirty="0" smtClean="0"/>
              <a:t>A </a:t>
            </a:r>
            <a:r>
              <a:rPr lang="en-US" b="1" dirty="0" smtClean="0"/>
              <a:t>capital good</a:t>
            </a:r>
            <a:r>
              <a:rPr lang="en-US" dirty="0" smtClean="0"/>
              <a:t>, or producer good, is a tool used in the </a:t>
            </a:r>
            <a:r>
              <a:rPr lang="en-US" b="1" dirty="0" smtClean="0"/>
              <a:t>process of production</a:t>
            </a:r>
            <a:r>
              <a:rPr lang="en-US" dirty="0" smtClean="0"/>
              <a:t>. For example, a hammer or robot.</a:t>
            </a:r>
            <a:endParaRPr lang="en-US" dirty="0"/>
          </a:p>
        </p:txBody>
      </p:sp>
    </p:spTree>
    <p:extLst>
      <p:ext uri="{BB962C8B-B14F-4D97-AF65-F5344CB8AC3E}">
        <p14:creationId xmlns:p14="http://schemas.microsoft.com/office/powerpoint/2010/main" val="19607649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Markets</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b="1" dirty="0" smtClean="0"/>
              <a:t>market</a:t>
            </a:r>
            <a:r>
              <a:rPr lang="en-US" dirty="0" smtClean="0"/>
              <a:t> is a place where goods and services are bought and sold. It may be a physical market like a store, or a virtual market like </a:t>
            </a:r>
            <a:r>
              <a:rPr lang="en-US" dirty="0" err="1" smtClean="0"/>
              <a:t>Amazon.com</a:t>
            </a:r>
            <a:r>
              <a:rPr lang="en-US" dirty="0" smtClean="0"/>
              <a:t> or the stock market.</a:t>
            </a:r>
          </a:p>
          <a:p>
            <a:r>
              <a:rPr lang="en-US" dirty="0" smtClean="0"/>
              <a:t>We are most familiar with </a:t>
            </a:r>
            <a:r>
              <a:rPr lang="en-US" b="1" dirty="0" smtClean="0"/>
              <a:t>product markets</a:t>
            </a:r>
            <a:r>
              <a:rPr lang="en-US" dirty="0" smtClean="0"/>
              <a:t>, like the grocery store where food is sold.</a:t>
            </a:r>
          </a:p>
          <a:p>
            <a:r>
              <a:rPr lang="en-US" dirty="0" smtClean="0"/>
              <a:t>A </a:t>
            </a:r>
            <a:r>
              <a:rPr lang="en-US" b="1" dirty="0" smtClean="0"/>
              <a:t>factor market </a:t>
            </a:r>
            <a:r>
              <a:rPr lang="en-US" dirty="0" smtClean="0"/>
              <a:t>is where productive resources, like land, labor, and capital are bought and sold. </a:t>
            </a:r>
            <a:endParaRPr lang="en-US" dirty="0"/>
          </a:p>
        </p:txBody>
      </p:sp>
    </p:spTree>
    <p:extLst>
      <p:ext uri="{BB962C8B-B14F-4D97-AF65-F5344CB8AC3E}">
        <p14:creationId xmlns:p14="http://schemas.microsoft.com/office/powerpoint/2010/main" val="16832245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Growth</a:t>
            </a:r>
            <a:endParaRPr lang="en-US" dirty="0"/>
          </a:p>
        </p:txBody>
      </p:sp>
      <p:sp>
        <p:nvSpPr>
          <p:cNvPr id="3" name="Content Placeholder 2"/>
          <p:cNvSpPr>
            <a:spLocks noGrp="1"/>
          </p:cNvSpPr>
          <p:nvPr>
            <p:ph idx="1"/>
          </p:nvPr>
        </p:nvSpPr>
        <p:spPr/>
        <p:txBody>
          <a:bodyPr>
            <a:normAutofit/>
          </a:bodyPr>
          <a:lstStyle/>
          <a:p>
            <a:r>
              <a:rPr lang="en-US" dirty="0" smtClean="0"/>
              <a:t>The goal of an economy is to grow by producing more goods and services.</a:t>
            </a:r>
          </a:p>
          <a:p>
            <a:r>
              <a:rPr lang="en-US" dirty="0" smtClean="0"/>
              <a:t>Economic growth occurs due to the increase in </a:t>
            </a:r>
            <a:r>
              <a:rPr lang="en-US" b="1" dirty="0" smtClean="0"/>
              <a:t>productivity of labor</a:t>
            </a:r>
            <a:r>
              <a:rPr lang="en-US" dirty="0" smtClean="0"/>
              <a:t>. </a:t>
            </a:r>
          </a:p>
          <a:p>
            <a:r>
              <a:rPr lang="en-US" dirty="0" smtClean="0"/>
              <a:t>There are several factors that can increase productivity: an efficient </a:t>
            </a:r>
            <a:r>
              <a:rPr lang="en-US" b="1" dirty="0" smtClean="0"/>
              <a:t>division of labor, </a:t>
            </a:r>
            <a:r>
              <a:rPr lang="en-US" dirty="0" smtClean="0"/>
              <a:t>use of machinery, and increases in the skills of workers.</a:t>
            </a:r>
          </a:p>
          <a:p>
            <a:endParaRPr lang="en-US" dirty="0"/>
          </a:p>
        </p:txBody>
      </p:sp>
    </p:spTree>
    <p:extLst>
      <p:ext uri="{BB962C8B-B14F-4D97-AF65-F5344CB8AC3E}">
        <p14:creationId xmlns:p14="http://schemas.microsoft.com/office/powerpoint/2010/main" val="391867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System and </a:t>
            </a:r>
            <a:br>
              <a:rPr lang="en-US" dirty="0" smtClean="0"/>
            </a:br>
            <a:r>
              <a:rPr lang="en-US" dirty="0" smtClean="0"/>
              <a:t>Adam Smith</a:t>
            </a:r>
            <a:endParaRPr lang="en-US" dirty="0"/>
          </a:p>
        </p:txBody>
      </p:sp>
      <p:sp>
        <p:nvSpPr>
          <p:cNvPr id="3" name="Content Placeholder 2"/>
          <p:cNvSpPr>
            <a:spLocks noGrp="1"/>
          </p:cNvSpPr>
          <p:nvPr>
            <p:ph idx="1"/>
          </p:nvPr>
        </p:nvSpPr>
        <p:spPr/>
        <p:txBody>
          <a:bodyPr>
            <a:normAutofit/>
          </a:bodyPr>
          <a:lstStyle/>
          <a:p>
            <a:r>
              <a:rPr lang="en-US" dirty="0" smtClean="0"/>
              <a:t>Smith described the power of the </a:t>
            </a:r>
            <a:r>
              <a:rPr lang="en-US" b="1" dirty="0" smtClean="0"/>
              <a:t>market system </a:t>
            </a:r>
            <a:r>
              <a:rPr lang="en-US" dirty="0" smtClean="0"/>
              <a:t>in his book, </a:t>
            </a:r>
            <a:r>
              <a:rPr lang="en-US" u="sng" dirty="0" smtClean="0"/>
              <a:t>The Wealth of Nations</a:t>
            </a:r>
            <a:r>
              <a:rPr lang="en-US" dirty="0" smtClean="0"/>
              <a:t>, published in 1776.</a:t>
            </a:r>
          </a:p>
          <a:p>
            <a:r>
              <a:rPr lang="en-US" dirty="0" smtClean="0"/>
              <a:t>He argued that nations become wealthy through </a:t>
            </a:r>
            <a:r>
              <a:rPr lang="en-US" b="1" dirty="0" smtClean="0"/>
              <a:t>specialization</a:t>
            </a:r>
            <a:r>
              <a:rPr lang="en-US" dirty="0" smtClean="0"/>
              <a:t>.</a:t>
            </a:r>
          </a:p>
          <a:p>
            <a:r>
              <a:rPr lang="en-US" dirty="0" smtClean="0"/>
              <a:t>He favored </a:t>
            </a:r>
            <a:r>
              <a:rPr lang="en-US" b="1" dirty="0" smtClean="0"/>
              <a:t>free trade </a:t>
            </a:r>
            <a:r>
              <a:rPr lang="en-US" dirty="0" smtClean="0"/>
              <a:t>among nations and limiting government interference in the market, called </a:t>
            </a:r>
            <a:r>
              <a:rPr lang="en-US" b="1" dirty="0" smtClean="0"/>
              <a:t>laissez-faire</a:t>
            </a:r>
            <a:r>
              <a:rPr lang="en-US" dirty="0" smtClean="0"/>
              <a:t>.</a:t>
            </a:r>
          </a:p>
        </p:txBody>
      </p:sp>
    </p:spTree>
    <p:extLst>
      <p:ext uri="{BB962C8B-B14F-4D97-AF65-F5344CB8AC3E}">
        <p14:creationId xmlns:p14="http://schemas.microsoft.com/office/powerpoint/2010/main" val="42233077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Trade-offs</a:t>
            </a:r>
            <a:endParaRPr lang="en-US" dirty="0"/>
          </a:p>
        </p:txBody>
      </p:sp>
      <p:sp>
        <p:nvSpPr>
          <p:cNvPr id="3" name="Content Placeholder 2"/>
          <p:cNvSpPr>
            <a:spLocks noGrp="1"/>
          </p:cNvSpPr>
          <p:nvPr>
            <p:ph idx="1"/>
          </p:nvPr>
        </p:nvSpPr>
        <p:spPr/>
        <p:txBody>
          <a:bodyPr>
            <a:normAutofit lnSpcReduction="10000"/>
          </a:bodyPr>
          <a:lstStyle/>
          <a:p>
            <a:r>
              <a:rPr lang="en-US" dirty="0" smtClean="0"/>
              <a:t>Scarcity means there are limited resources</a:t>
            </a:r>
          </a:p>
          <a:p>
            <a:r>
              <a:rPr lang="en-US" dirty="0" smtClean="0"/>
              <a:t>Individuals face trade-offs, deciding how to spend time or money between competing items.</a:t>
            </a:r>
          </a:p>
          <a:p>
            <a:r>
              <a:rPr lang="en-US" dirty="0" smtClean="0"/>
              <a:t>Companies face trade-offs, deciding which products to produce</a:t>
            </a:r>
          </a:p>
          <a:p>
            <a:r>
              <a:rPr lang="en-US" dirty="0" smtClean="0"/>
              <a:t>Countries face trade-offs, deciding how much to spend on defense and how much on social programs</a:t>
            </a:r>
            <a:endParaRPr lang="en-US" dirty="0"/>
          </a:p>
        </p:txBody>
      </p:sp>
    </p:spTree>
    <p:extLst>
      <p:ext uri="{BB962C8B-B14F-4D97-AF65-F5344CB8AC3E}">
        <p14:creationId xmlns:p14="http://schemas.microsoft.com/office/powerpoint/2010/main" val="8505378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Scare Resource: Time</a:t>
            </a:r>
            <a:endParaRPr lang="en-US" dirty="0"/>
          </a:p>
        </p:txBody>
      </p:sp>
      <p:sp>
        <p:nvSpPr>
          <p:cNvPr id="3" name="Content Placeholder 2"/>
          <p:cNvSpPr>
            <a:spLocks noGrp="1"/>
          </p:cNvSpPr>
          <p:nvPr>
            <p:ph idx="1"/>
          </p:nvPr>
        </p:nvSpPr>
        <p:spPr/>
        <p:txBody>
          <a:bodyPr/>
          <a:lstStyle/>
          <a:p>
            <a:r>
              <a:rPr lang="en-US" dirty="0" smtClean="0"/>
              <a:t>Imagine after dinner, you have 3 hours to spend on homework in your two toughest courses.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91995873"/>
              </p:ext>
            </p:extLst>
          </p:nvPr>
        </p:nvGraphicFramePr>
        <p:xfrm>
          <a:off x="1524000" y="3712216"/>
          <a:ext cx="6096000" cy="18542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Math Homework</a:t>
                      </a:r>
                      <a:endParaRPr lang="en-US" dirty="0"/>
                    </a:p>
                  </a:txBody>
                  <a:tcPr/>
                </a:tc>
                <a:tc>
                  <a:txBody>
                    <a:bodyPr/>
                    <a:lstStyle/>
                    <a:p>
                      <a:r>
                        <a:rPr lang="en-US" dirty="0" smtClean="0"/>
                        <a:t>Economics Homework</a:t>
                      </a:r>
                      <a:endParaRPr lang="en-US" dirty="0"/>
                    </a:p>
                  </a:txBody>
                  <a:tcPr/>
                </a:tc>
              </a:tr>
              <a:tr h="370840">
                <a:tc>
                  <a:txBody>
                    <a:bodyPr/>
                    <a:lstStyle/>
                    <a:p>
                      <a:r>
                        <a:rPr lang="en-US" dirty="0" smtClean="0"/>
                        <a:t>3 hours</a:t>
                      </a:r>
                      <a:endParaRPr lang="en-US" dirty="0"/>
                    </a:p>
                  </a:txBody>
                  <a:tcPr/>
                </a:tc>
                <a:tc>
                  <a:txBody>
                    <a:bodyPr/>
                    <a:lstStyle/>
                    <a:p>
                      <a:r>
                        <a:rPr lang="en-US" dirty="0" smtClean="0"/>
                        <a:t>0 hours</a:t>
                      </a:r>
                      <a:endParaRPr lang="en-US" dirty="0"/>
                    </a:p>
                  </a:txBody>
                  <a:tcPr/>
                </a:tc>
              </a:tr>
              <a:tr h="370840">
                <a:tc>
                  <a:txBody>
                    <a:bodyPr/>
                    <a:lstStyle/>
                    <a:p>
                      <a:r>
                        <a:rPr lang="en-US" dirty="0" smtClean="0"/>
                        <a:t>2 hours</a:t>
                      </a:r>
                      <a:endParaRPr lang="en-US" dirty="0"/>
                    </a:p>
                  </a:txBody>
                  <a:tcPr/>
                </a:tc>
                <a:tc>
                  <a:txBody>
                    <a:bodyPr/>
                    <a:lstStyle/>
                    <a:p>
                      <a:r>
                        <a:rPr lang="en-US" dirty="0" smtClean="0"/>
                        <a:t>1 hour</a:t>
                      </a:r>
                      <a:endParaRPr lang="en-US" dirty="0"/>
                    </a:p>
                  </a:txBody>
                  <a:tcPr/>
                </a:tc>
              </a:tr>
              <a:tr h="370840">
                <a:tc>
                  <a:txBody>
                    <a:bodyPr/>
                    <a:lstStyle/>
                    <a:p>
                      <a:r>
                        <a:rPr lang="en-US" dirty="0" smtClean="0"/>
                        <a:t>1 hour</a:t>
                      </a:r>
                      <a:endParaRPr lang="en-US" dirty="0"/>
                    </a:p>
                  </a:txBody>
                  <a:tcPr/>
                </a:tc>
                <a:tc>
                  <a:txBody>
                    <a:bodyPr/>
                    <a:lstStyle/>
                    <a:p>
                      <a:r>
                        <a:rPr lang="en-US" dirty="0" smtClean="0"/>
                        <a:t>2</a:t>
                      </a:r>
                      <a:r>
                        <a:rPr lang="en-US" baseline="0" dirty="0" smtClean="0"/>
                        <a:t> hours</a:t>
                      </a:r>
                      <a:endParaRPr lang="en-US" dirty="0"/>
                    </a:p>
                  </a:txBody>
                  <a:tcPr/>
                </a:tc>
              </a:tr>
              <a:tr h="370840">
                <a:tc>
                  <a:txBody>
                    <a:bodyPr/>
                    <a:lstStyle/>
                    <a:p>
                      <a:r>
                        <a:rPr lang="en-US" dirty="0" smtClean="0"/>
                        <a:t>0 hours</a:t>
                      </a:r>
                      <a:endParaRPr lang="en-US" dirty="0"/>
                    </a:p>
                  </a:txBody>
                  <a:tcPr/>
                </a:tc>
                <a:tc>
                  <a:txBody>
                    <a:bodyPr/>
                    <a:lstStyle/>
                    <a:p>
                      <a:r>
                        <a:rPr lang="en-US" dirty="0" smtClean="0"/>
                        <a:t>3 hours</a:t>
                      </a:r>
                      <a:endParaRPr lang="en-US" dirty="0"/>
                    </a:p>
                  </a:txBody>
                  <a:tcPr/>
                </a:tc>
              </a:tr>
            </a:tbl>
          </a:graphicData>
        </a:graphic>
      </p:graphicFrame>
    </p:spTree>
    <p:extLst>
      <p:ext uri="{BB962C8B-B14F-4D97-AF65-F5344CB8AC3E}">
        <p14:creationId xmlns:p14="http://schemas.microsoft.com/office/powerpoint/2010/main" val="34206626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 Costs</a:t>
            </a:r>
            <a:endParaRPr lang="en-US" dirty="0"/>
          </a:p>
        </p:txBody>
      </p:sp>
      <p:sp>
        <p:nvSpPr>
          <p:cNvPr id="3" name="Content Placeholder 2"/>
          <p:cNvSpPr>
            <a:spLocks noGrp="1"/>
          </p:cNvSpPr>
          <p:nvPr>
            <p:ph idx="1"/>
          </p:nvPr>
        </p:nvSpPr>
        <p:spPr/>
        <p:txBody>
          <a:bodyPr>
            <a:normAutofit lnSpcReduction="10000"/>
          </a:bodyPr>
          <a:lstStyle/>
          <a:p>
            <a:r>
              <a:rPr lang="en-US" dirty="0" smtClean="0"/>
              <a:t>Economists describe </a:t>
            </a:r>
            <a:r>
              <a:rPr lang="en-US" dirty="0"/>
              <a:t>opportunity costs as the value </a:t>
            </a:r>
            <a:r>
              <a:rPr lang="en-US" dirty="0" smtClean="0"/>
              <a:t>of the next best alternative. For </a:t>
            </a:r>
            <a:r>
              <a:rPr lang="en-US" dirty="0"/>
              <a:t>example, for each hour you devote to math, you give up one hour </a:t>
            </a:r>
            <a:r>
              <a:rPr lang="en-US" dirty="0" smtClean="0"/>
              <a:t> to study </a:t>
            </a:r>
            <a:r>
              <a:rPr lang="en-US" dirty="0"/>
              <a:t>econ.</a:t>
            </a:r>
          </a:p>
          <a:p>
            <a:r>
              <a:rPr lang="en-US" dirty="0" smtClean="0"/>
              <a:t>A business may decide to make refrigerators and cars. The more production resources are used for refrigerators, the fewer resources are available for cars.</a:t>
            </a:r>
            <a:endParaRPr lang="en-US" dirty="0"/>
          </a:p>
        </p:txBody>
      </p:sp>
    </p:spTree>
    <p:extLst>
      <p:ext uri="{BB962C8B-B14F-4D97-AF65-F5344CB8AC3E}">
        <p14:creationId xmlns:p14="http://schemas.microsoft.com/office/powerpoint/2010/main" val="713835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Production Possibilities Graph</a:t>
            </a:r>
            <a:endParaRPr lang="en-US" dirty="0"/>
          </a:p>
        </p:txBody>
      </p:sp>
      <p:sp>
        <p:nvSpPr>
          <p:cNvPr id="5" name="Content Placeholder 4"/>
          <p:cNvSpPr>
            <a:spLocks noGrp="1"/>
          </p:cNvSpPr>
          <p:nvPr>
            <p:ph idx="1"/>
          </p:nvPr>
        </p:nvSpPr>
        <p:spPr/>
        <p:txBody>
          <a:bodyPr/>
          <a:lstStyle/>
          <a:p>
            <a:r>
              <a:rPr lang="en-US" dirty="0" smtClean="0"/>
              <a:t>A production possibilities graph is designed to show the different trade-offs.</a:t>
            </a:r>
          </a:p>
          <a:p>
            <a:endParaRPr lang="en-US" dirty="0" smtClean="0"/>
          </a:p>
        </p:txBody>
      </p:sp>
      <p:pic>
        <p:nvPicPr>
          <p:cNvPr id="7" name="Picture 6" descr="1-ppf-grap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2" y="3216509"/>
            <a:ext cx="4873208" cy="3118853"/>
          </a:xfrm>
          <a:prstGeom prst="rect">
            <a:avLst/>
          </a:prstGeom>
        </p:spPr>
      </p:pic>
    </p:spTree>
    <p:extLst>
      <p:ext uri="{BB962C8B-B14F-4D97-AF65-F5344CB8AC3E}">
        <p14:creationId xmlns:p14="http://schemas.microsoft.com/office/powerpoint/2010/main" val="260365801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1424</TotalTime>
  <Words>606</Words>
  <Application>Microsoft Macintosh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Basic Economic Concepts</vt:lpstr>
      <vt:lpstr>Economic Products</vt:lpstr>
      <vt:lpstr>Markets</vt:lpstr>
      <vt:lpstr>Economic Growth</vt:lpstr>
      <vt:lpstr>The Market System and  Adam Smith</vt:lpstr>
      <vt:lpstr>Trade-offs</vt:lpstr>
      <vt:lpstr>Scare Resource: Time</vt:lpstr>
      <vt:lpstr>Opportunity Costs</vt:lpstr>
      <vt:lpstr>Production Possibilities Graph</vt:lpstr>
      <vt:lpstr>Societal Trade-Offs: Guns versus Butter</vt:lpstr>
      <vt:lpstr>Economic Growth</vt:lpstr>
      <vt:lpstr>Cost Benefit Analysis</vt:lpstr>
      <vt:lpstr>Activity: The Costs and Benefits of College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Economic Concepts</dc:title>
  <dc:creator>Dave Forrest</dc:creator>
  <cp:lastModifiedBy>Dave Forrest</cp:lastModifiedBy>
  <cp:revision>12</cp:revision>
  <dcterms:created xsi:type="dcterms:W3CDTF">2016-01-21T20:08:49Z</dcterms:created>
  <dcterms:modified xsi:type="dcterms:W3CDTF">2016-01-26T19:36:26Z</dcterms:modified>
</cp:coreProperties>
</file>