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5" d="100"/>
          <a:sy n="45" d="100"/>
        </p:scale>
        <p:origin x="-16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186470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0" y="0"/>
            <a:ext cx="9144000" cy="46913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9" name="Shape 9"/>
          <p:cNvCxnSpPr/>
          <p:nvPr/>
        </p:nvCxnSpPr>
        <p:spPr>
          <a:xfrm>
            <a:off x="0" y="4662139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685800" y="2490375"/>
            <a:ext cx="7772400" cy="2198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4572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685800" y="4836035"/>
            <a:ext cx="7772400" cy="1032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905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>
            <a:off x="0" y="0"/>
            <a:ext cx="9144000" cy="1532999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14" name="Shape 14"/>
          <p:cNvCxnSpPr/>
          <p:nvPr/>
        </p:nvCxnSpPr>
        <p:spPr>
          <a:xfrm>
            <a:off x="0" y="1503833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defRPr sz="3600"/>
            </a:lvl1pPr>
            <a:lvl2pPr rtl="0">
              <a:defRPr sz="3600"/>
            </a:lvl2pPr>
            <a:lvl3pPr rtl="0">
              <a:defRPr sz="3600"/>
            </a:lvl3pPr>
            <a:lvl4pPr rtl="0">
              <a:defRPr sz="3600"/>
            </a:lvl4pPr>
            <a:lvl5pPr rtl="0">
              <a:defRPr sz="3600"/>
            </a:lvl5pPr>
            <a:lvl6pPr rtl="0">
              <a:defRPr sz="3600"/>
            </a:lvl6pPr>
            <a:lvl7pPr rtl="0">
              <a:defRPr sz="3600"/>
            </a:lvl7pPr>
            <a:lvl8pPr rtl="0">
              <a:defRPr sz="3600"/>
            </a:lvl8pPr>
            <a:lvl9pPr rtl="0">
              <a:defRPr sz="36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>
            <a:off x="0" y="0"/>
            <a:ext cx="9144000" cy="15329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19" name="Shape 19"/>
          <p:cNvCxnSpPr/>
          <p:nvPr/>
        </p:nvCxnSpPr>
        <p:spPr>
          <a:xfrm>
            <a:off x="0" y="1503833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0" y="0"/>
            <a:ext cx="9144000" cy="1532999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25" name="Shape 25"/>
          <p:cNvCxnSpPr/>
          <p:nvPr/>
        </p:nvCxnSpPr>
        <p:spPr>
          <a:xfrm>
            <a:off x="0" y="1503833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1800" b="0">
                <a:solidFill>
                  <a:schemeClr val="dk2"/>
                </a:solidFill>
              </a:defRPr>
            </a:lvl1pPr>
            <a:lvl2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1800" b="0">
                <a:solidFill>
                  <a:schemeClr val="dk2"/>
                </a:solidFill>
              </a:defRPr>
            </a:lvl2pPr>
            <a:lvl3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1800" b="0">
                <a:solidFill>
                  <a:schemeClr val="dk2"/>
                </a:solidFill>
              </a:defRPr>
            </a:lvl3pPr>
            <a:lvl4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1800" b="0">
                <a:solidFill>
                  <a:schemeClr val="dk2"/>
                </a:solidFill>
              </a:defRPr>
            </a:lvl4pPr>
            <a:lvl5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1800" b="0">
                <a:solidFill>
                  <a:schemeClr val="dk2"/>
                </a:solidFill>
              </a:defRPr>
            </a:lvl5pPr>
            <a:lvl6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1800" b="0">
                <a:solidFill>
                  <a:schemeClr val="dk2"/>
                </a:solidFill>
              </a:defRPr>
            </a:lvl6pPr>
            <a:lvl7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1800" b="0">
                <a:solidFill>
                  <a:schemeClr val="dk2"/>
                </a:solidFill>
              </a:defRPr>
            </a:lvl7pPr>
            <a:lvl8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1800" b="0">
                <a:solidFill>
                  <a:schemeClr val="dk2"/>
                </a:solidFill>
              </a:defRPr>
            </a:lvl8pPr>
            <a:lvl9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18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9" name="Shape 29"/>
          <p:cNvSpPr/>
          <p:nvPr/>
        </p:nvSpPr>
        <p:spPr>
          <a:xfrm>
            <a:off x="4274" y="0"/>
            <a:ext cx="9144000" cy="5875200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30" name="Shape 30"/>
          <p:cNvCxnSpPr/>
          <p:nvPr/>
        </p:nvCxnSpPr>
        <p:spPr>
          <a:xfrm>
            <a:off x="0" y="5845828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1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dk2"/>
        </a:soli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ctrTitle"/>
          </p:nvPr>
        </p:nvSpPr>
        <p:spPr>
          <a:xfrm>
            <a:off x="685800" y="2490375"/>
            <a:ext cx="7772400" cy="2198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The ABC's of Political Parties</a:t>
            </a:r>
          </a:p>
        </p:txBody>
      </p:sp>
      <p:sp>
        <p:nvSpPr>
          <p:cNvPr id="34" name="Shape 34"/>
          <p:cNvSpPr txBox="1">
            <a:spLocks noGrp="1"/>
          </p:cNvSpPr>
          <p:nvPr>
            <p:ph type="subTitle" idx="1"/>
          </p:nvPr>
        </p:nvSpPr>
        <p:spPr>
          <a:xfrm>
            <a:off x="685800" y="4836035"/>
            <a:ext cx="7772400" cy="1032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/>
              <a:t>Democrats and Republicans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Two Political Parties</a:t>
            </a:r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800" dirty="0"/>
              <a:t>The US has a two party system 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800" dirty="0"/>
              <a:t>The two big political parties are Democrats and Republicans</a:t>
            </a:r>
          </a:p>
          <a:p>
            <a:pPr marL="457200" lvl="0" indent="-4191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800" dirty="0"/>
              <a:t>We have smaller third parties, too, like the Libertarians and the Green Party</a:t>
            </a:r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42" name="Shape 42"/>
          <p:cNvSpPr/>
          <p:nvPr/>
        </p:nvSpPr>
        <p:spPr>
          <a:xfrm>
            <a:off x="4692273" y="2838675"/>
            <a:ext cx="3994499" cy="263168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Republican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800" dirty="0"/>
              <a:t>The Republican Party beieves in </a:t>
            </a:r>
            <a:r>
              <a:rPr lang="en" sz="2800" b="1" dirty="0"/>
              <a:t>conservative principles </a:t>
            </a:r>
            <a:r>
              <a:rPr lang="en" sz="2800" dirty="0"/>
              <a:t>of small government, low taxes and individual responsibility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800" dirty="0"/>
              <a:t>The Republican mascot is an elephant</a:t>
            </a:r>
          </a:p>
          <a:p>
            <a:endParaRPr lang="en" dirty="0"/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50" name="Shape 50"/>
          <p:cNvSpPr/>
          <p:nvPr/>
        </p:nvSpPr>
        <p:spPr>
          <a:xfrm>
            <a:off x="4692273" y="2312337"/>
            <a:ext cx="3884266" cy="287328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Famous Republicans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434622" y="1866789"/>
            <a:ext cx="3994500" cy="451854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2800" dirty="0"/>
              <a:t>Famous Republican Presidents include: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800" dirty="0"/>
              <a:t>Abraham Lincoln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800" dirty="0"/>
              <a:t>Teddy Roosevelt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800" dirty="0"/>
              <a:t>Ronald Reagan.</a:t>
            </a:r>
          </a:p>
          <a:p>
            <a:pPr lvl="0" rtl="0">
              <a:buNone/>
            </a:pPr>
            <a:r>
              <a:rPr lang="en" sz="2800" dirty="0" smtClean="0"/>
              <a:t>When </a:t>
            </a:r>
            <a:r>
              <a:rPr lang="en" sz="2800" dirty="0"/>
              <a:t>the majority of people in a state vote Republican it is called a "Red State."</a:t>
            </a:r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58" name="Shape 58"/>
          <p:cNvSpPr/>
          <p:nvPr/>
        </p:nvSpPr>
        <p:spPr>
          <a:xfrm>
            <a:off x="5066894" y="1866790"/>
            <a:ext cx="3245258" cy="413863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The Democrats</a:t>
            </a:r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800" dirty="0"/>
              <a:t>The Democrats believe in </a:t>
            </a:r>
            <a:r>
              <a:rPr lang="en" sz="2800" b="1" dirty="0"/>
              <a:t>liberal principles </a:t>
            </a:r>
            <a:r>
              <a:rPr lang="en" sz="2800" dirty="0"/>
              <a:t>that government can help people by providing programs for the poor and regulating business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800" dirty="0"/>
              <a:t>The Democrats mascot is a donkey</a:t>
            </a:r>
          </a:p>
          <a:p>
            <a:endParaRPr lang="en" dirty="0"/>
          </a:p>
        </p:txBody>
      </p:sp>
      <p:sp>
        <p:nvSpPr>
          <p:cNvPr id="65" name="Shape 65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66" name="Shape 66"/>
          <p:cNvSpPr/>
          <p:nvPr/>
        </p:nvSpPr>
        <p:spPr>
          <a:xfrm>
            <a:off x="5004885" y="2426118"/>
            <a:ext cx="3369276" cy="331573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Famous Democrats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2800" dirty="0"/>
              <a:t>Famous Democratic Presidents include: 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800" dirty="0"/>
              <a:t>Franklin Roosevelt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800" dirty="0"/>
              <a:t>John F. Kennedy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800" dirty="0"/>
              <a:t>Barack Obama</a:t>
            </a:r>
          </a:p>
          <a:p>
            <a:endParaRPr lang="en" sz="2800" dirty="0"/>
          </a:p>
          <a:p>
            <a:pPr lvl="0" rtl="0">
              <a:buNone/>
            </a:pPr>
            <a:r>
              <a:rPr lang="en" sz="2800" dirty="0"/>
              <a:t>When the majority of people in a state vote Democratic it is called a "Blue State."</a:t>
            </a:r>
          </a:p>
          <a:p>
            <a:endParaRPr lang="en" dirty="0"/>
          </a:p>
          <a:p>
            <a:endParaRPr lang="en" dirty="0"/>
          </a:p>
          <a:p>
            <a:endParaRPr lang="en" dirty="0"/>
          </a:p>
          <a:p>
            <a:endParaRPr lang="en" dirty="0"/>
          </a:p>
        </p:txBody>
      </p:sp>
      <p:sp>
        <p:nvSpPr>
          <p:cNvPr id="73" name="Shape 73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74" name="Shape 74"/>
          <p:cNvSpPr/>
          <p:nvPr/>
        </p:nvSpPr>
        <p:spPr>
          <a:xfrm>
            <a:off x="4692273" y="2703138"/>
            <a:ext cx="3875105" cy="343105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Independents and Moderates</a:t>
            </a:r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2800" dirty="0"/>
              <a:t>Not all Americans belong to a political party. They are called </a:t>
            </a:r>
            <a:r>
              <a:rPr lang="en" sz="2800" b="1" dirty="0"/>
              <a:t>independents</a:t>
            </a:r>
            <a:r>
              <a:rPr lang="en" sz="2800" dirty="0"/>
              <a:t>.</a:t>
            </a:r>
          </a:p>
          <a:p>
            <a:endParaRPr lang="en" sz="2800" dirty="0"/>
          </a:p>
          <a:p>
            <a:pPr>
              <a:buNone/>
            </a:pPr>
            <a:r>
              <a:rPr lang="en" sz="2800" dirty="0"/>
              <a:t>Many Republicans and Democrats like ideas from both parties and they are called </a:t>
            </a:r>
            <a:r>
              <a:rPr lang="en" sz="2800" b="1" dirty="0"/>
              <a:t>moderates</a:t>
            </a:r>
            <a:r>
              <a:rPr lang="en" sz="2800" dirty="0"/>
              <a:t>.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82" name="Shape 82"/>
          <p:cNvSpPr/>
          <p:nvPr/>
        </p:nvSpPr>
        <p:spPr>
          <a:xfrm>
            <a:off x="4816499" y="2247156"/>
            <a:ext cx="3746048" cy="367378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Swing Voters and Purple States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2800" dirty="0"/>
              <a:t>In close elections, independents and moderates are very important. They are often called </a:t>
            </a:r>
            <a:r>
              <a:rPr lang="en" sz="2800" b="1" dirty="0"/>
              <a:t>swing voters.</a:t>
            </a:r>
          </a:p>
          <a:p>
            <a:pPr>
              <a:buNone/>
            </a:pPr>
            <a:r>
              <a:rPr lang="en" sz="2800" dirty="0"/>
              <a:t>States that are closely divided between Democrats and Republicans are called </a:t>
            </a:r>
            <a:r>
              <a:rPr lang="en" sz="2800" b="1" dirty="0"/>
              <a:t>purple states</a:t>
            </a:r>
            <a:r>
              <a:rPr lang="en" sz="2800" dirty="0"/>
              <a:t>.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90" name="Shape 90"/>
          <p:cNvSpPr/>
          <p:nvPr/>
        </p:nvSpPr>
        <p:spPr>
          <a:xfrm>
            <a:off x="4692273" y="2818509"/>
            <a:ext cx="4086121" cy="285365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>
  <a:themeElements>
    <a:clrScheme name="Custom 233">
      <a:dk1>
        <a:srgbClr val="000000"/>
      </a:dk1>
      <a:lt1>
        <a:srgbClr val="FFFFFF"/>
      </a:lt1>
      <a:dk2>
        <a:srgbClr val="2388DB"/>
      </a:dk2>
      <a:lt2>
        <a:srgbClr val="BBD7F8"/>
      </a:lt2>
      <a:accent1>
        <a:srgbClr val="80B606"/>
      </a:accent1>
      <a:accent2>
        <a:srgbClr val="E29F1D"/>
      </a:accent2>
      <a:accent3>
        <a:srgbClr val="1D6FB2"/>
      </a:accent3>
      <a:accent4>
        <a:srgbClr val="3FAC98"/>
      </a:accent4>
      <a:accent5>
        <a:srgbClr val="5B57BB"/>
      </a:accent5>
      <a:accent6>
        <a:srgbClr val="D1505E"/>
      </a:accent6>
      <a:hlink>
        <a:srgbClr val="185DA2"/>
      </a:hlink>
      <a:folHlink>
        <a:srgbClr val="00487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227</Words>
  <Application>Microsoft Macintosh PowerPoint</Application>
  <PresentationFormat>On-screen Show (4:3)</PresentationFormat>
  <Paragraphs>34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/>
      <vt:lpstr>The ABC's of Political Parties</vt:lpstr>
      <vt:lpstr>Two Political Parties</vt:lpstr>
      <vt:lpstr>Republican</vt:lpstr>
      <vt:lpstr>Famous Republicans</vt:lpstr>
      <vt:lpstr>The Democrats</vt:lpstr>
      <vt:lpstr>Famous Democrats</vt:lpstr>
      <vt:lpstr>Independents and Moderates</vt:lpstr>
      <vt:lpstr>Swing Voters and Purple States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ABC's of Political Parties</dc:title>
  <cp:lastModifiedBy>Dave Forrest</cp:lastModifiedBy>
  <cp:revision>2</cp:revision>
  <dcterms:modified xsi:type="dcterms:W3CDTF">2015-05-12T20:52:41Z</dcterms:modified>
</cp:coreProperties>
</file>