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39" d="100"/>
          <a:sy n="139" d="100"/>
        </p:scale>
        <p:origin x="-20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D44BD8-59DC-3145-9978-8E25649646B1}" type="datetimeFigureOut">
              <a:rPr lang="en-US" smtClean="0"/>
              <a:t>5/31/13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B4821-1E7C-8D45-BC79-82112D76A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70BA1CFD-BFF0-48BC-9BA5-4974D7A6AB15}" type="datetimeFigureOut">
              <a:rPr lang="en-US" smtClean="0"/>
              <a:t>5/31/13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D12AA694-00EB-4F4B-AABB-6F50FB178914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 Macroeconomics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Graphs in order to survive Mr. Forrest’s class</a:t>
            </a:r>
          </a:p>
          <a:p>
            <a:r>
              <a:rPr lang="en-US" dirty="0" smtClean="0"/>
              <a:t>By: Martin </a:t>
            </a:r>
            <a:r>
              <a:rPr lang="en-US" dirty="0" err="1" smtClean="0"/>
              <a:t>Malimban</a:t>
            </a:r>
            <a:endParaRPr lang="en-US" dirty="0" smtClean="0"/>
          </a:p>
          <a:p>
            <a:r>
              <a:rPr lang="en-US" dirty="0" smtClean="0"/>
              <a:t>Class of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815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79462" y="-522026"/>
            <a:ext cx="7581901" cy="1653988"/>
          </a:xfrm>
        </p:spPr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</a:rPr>
              <a:t>Keynesian Consumption function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 t="-16321" b="-16321"/>
          <a:stretch>
            <a:fillRect/>
          </a:stretch>
        </p:blipFill>
        <p:spPr>
          <a:xfrm>
            <a:off x="1737736" y="0"/>
            <a:ext cx="5803900" cy="5513388"/>
          </a:xfrm>
        </p:spPr>
      </p:pic>
      <p:sp>
        <p:nvSpPr>
          <p:cNvPr id="9" name="TextBox 8"/>
          <p:cNvSpPr txBox="1"/>
          <p:nvPr/>
        </p:nvSpPr>
        <p:spPr>
          <a:xfrm rot="19430363">
            <a:off x="2256482" y="3033421"/>
            <a:ext cx="1679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Dissavings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9430363">
            <a:off x="4392488" y="1591809"/>
            <a:ext cx="1679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avings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82948" y="2750023"/>
            <a:ext cx="0" cy="140650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820964" y="2718289"/>
            <a:ext cx="123967" cy="109036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>
            <a:off x="3452942" y="2954701"/>
            <a:ext cx="1595281" cy="131204"/>
          </a:xfrm>
          <a:prstGeom prst="leftArrow">
            <a:avLst/>
          </a:prstGeom>
          <a:solidFill>
            <a:srgbClr val="0000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048223" y="2827325"/>
            <a:ext cx="1836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Consumption is above income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" name="Frame 16"/>
          <p:cNvSpPr/>
          <p:nvPr/>
        </p:nvSpPr>
        <p:spPr>
          <a:xfrm>
            <a:off x="2214501" y="4025319"/>
            <a:ext cx="335848" cy="26240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2214501" y="3191069"/>
            <a:ext cx="335848" cy="26240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 rot="11942578">
            <a:off x="2198593" y="2678443"/>
            <a:ext cx="545139" cy="1550072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11942578">
            <a:off x="2128926" y="1555481"/>
            <a:ext cx="637170" cy="2152884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795142" y="2142687"/>
            <a:ext cx="16917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Autonomous consumption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23" name="Content Placeholder 4"/>
          <p:cNvSpPr txBox="1">
            <a:spLocks/>
          </p:cNvSpPr>
          <p:nvPr/>
        </p:nvSpPr>
        <p:spPr>
          <a:xfrm>
            <a:off x="211714" y="4817613"/>
            <a:ext cx="4233551" cy="1066335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4" name="Content Placeholder 4"/>
          <p:cNvSpPr txBox="1">
            <a:spLocks/>
          </p:cNvSpPr>
          <p:nvPr/>
        </p:nvSpPr>
        <p:spPr>
          <a:xfrm>
            <a:off x="88734" y="4842937"/>
            <a:ext cx="8713062" cy="1999972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u="sng" dirty="0" smtClean="0"/>
              <a:t>Autonomous Consumption</a:t>
            </a:r>
            <a:r>
              <a:rPr lang="en-US" sz="1600" dirty="0" smtClean="0"/>
              <a:t>:</a:t>
            </a:r>
            <a:r>
              <a:rPr lang="en-US" sz="1600" b="0" dirty="0" smtClean="0"/>
              <a:t> the part of consumption that is independent of the level of disposable income</a:t>
            </a:r>
          </a:p>
          <a:p>
            <a:r>
              <a:rPr lang="en-US" sz="1600" u="sng" dirty="0" smtClean="0"/>
              <a:t>45-degree Reference Line</a:t>
            </a:r>
            <a:r>
              <a:rPr lang="en-US" sz="1600" dirty="0" smtClean="0"/>
              <a:t>: </a:t>
            </a:r>
            <a:r>
              <a:rPr lang="en-US" sz="1600" b="0" dirty="0" smtClean="0"/>
              <a:t>the line along which  planned real expenditures equal RGDP per year</a:t>
            </a:r>
          </a:p>
          <a:p>
            <a:r>
              <a:rPr lang="en-US" sz="1600" u="sng" dirty="0" smtClean="0"/>
              <a:t>Dissaving</a:t>
            </a:r>
            <a:r>
              <a:rPr lang="en-US" sz="1600" dirty="0" smtClean="0"/>
              <a:t>:</a:t>
            </a:r>
            <a:r>
              <a:rPr lang="en-US" sz="1600" b="0" dirty="0" smtClean="0"/>
              <a:t> (negative saving) a situation in which spending exceeds income</a:t>
            </a:r>
          </a:p>
          <a:p>
            <a:pPr marL="0" indent="0">
              <a:buNone/>
            </a:pPr>
            <a:endParaRPr lang="en-US" sz="1600" u="sng" dirty="0"/>
          </a:p>
        </p:txBody>
      </p:sp>
      <p:sp>
        <p:nvSpPr>
          <p:cNvPr id="25" name="TextBox 24"/>
          <p:cNvSpPr txBox="1"/>
          <p:nvPr/>
        </p:nvSpPr>
        <p:spPr>
          <a:xfrm>
            <a:off x="3617830" y="4425551"/>
            <a:ext cx="1898719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86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-438286"/>
            <a:ext cx="7581901" cy="1653988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Money Supply Graph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549" y="702323"/>
            <a:ext cx="4853014" cy="4265618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4" name="Content Placeholder 4"/>
          <p:cNvSpPr txBox="1">
            <a:spLocks/>
          </p:cNvSpPr>
          <p:nvPr/>
        </p:nvSpPr>
        <p:spPr>
          <a:xfrm>
            <a:off x="189163" y="5124613"/>
            <a:ext cx="8728517" cy="1432057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dirty="0" smtClean="0"/>
              <a:t>If Money Supply increases, then Interest Rate </a:t>
            </a:r>
            <a:r>
              <a:rPr lang="en-US" sz="1800" b="0" dirty="0" smtClean="0"/>
              <a:t>decreases and Quantity of Money borrowed increases</a:t>
            </a:r>
            <a:r>
              <a:rPr lang="en-US" sz="1800" b="0" dirty="0" smtClean="0"/>
              <a:t> </a:t>
            </a:r>
            <a:endParaRPr lang="en-US" sz="1800" b="0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472213" y="2026496"/>
            <a:ext cx="27023" cy="22021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3526537" y="3080274"/>
            <a:ext cx="1175513" cy="1351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02050" y="3093784"/>
            <a:ext cx="0" cy="1134838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526537" y="3728753"/>
            <a:ext cx="1945676" cy="13509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472213" y="3742262"/>
            <a:ext cx="0" cy="486360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07676" y="3557596"/>
            <a:ext cx="418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6008" y="4146480"/>
            <a:ext cx="366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Q</a:t>
            </a:r>
            <a:r>
              <a:rPr lang="en-US" sz="1200" baseline="-25000" dirty="0" smtClean="0">
                <a:solidFill>
                  <a:srgbClr val="FF0000"/>
                </a:solidFill>
              </a:rPr>
              <a:t>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8099" y="1749497"/>
            <a:ext cx="1680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Money Supply 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640066" y="3025756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410229" y="3687744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 rot="16200000">
            <a:off x="3666624" y="3367105"/>
            <a:ext cx="474201" cy="167077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 rot="10800000">
            <a:off x="4800313" y="3926928"/>
            <a:ext cx="474201" cy="167077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16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-438286"/>
            <a:ext cx="7581901" cy="1653988"/>
          </a:xfrm>
        </p:spPr>
        <p:txBody>
          <a:bodyPr/>
          <a:lstStyle/>
          <a:p>
            <a:r>
              <a:rPr lang="en-US" sz="3600" dirty="0" err="1" smtClean="0">
                <a:solidFill>
                  <a:srgbClr val="000000"/>
                </a:solidFill>
              </a:rPr>
              <a:t>Contractionary</a:t>
            </a:r>
            <a:r>
              <a:rPr lang="en-US" sz="3600" dirty="0" smtClean="0">
                <a:solidFill>
                  <a:srgbClr val="000000"/>
                </a:solidFill>
              </a:rPr>
              <a:t> Monetary Policy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89163" y="5124613"/>
            <a:ext cx="8728517" cy="1432057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dirty="0" smtClean="0"/>
              <a:t>If interest rate goes up, then Investment goes down</a:t>
            </a:r>
            <a:endParaRPr lang="en-US" sz="18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0062" y="746405"/>
            <a:ext cx="4731408" cy="4378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58840" y="1215702"/>
            <a:ext cx="2472630" cy="5135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69608" y="1729277"/>
            <a:ext cx="1824071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2870647">
            <a:off x="5516391" y="3657802"/>
            <a:ext cx="1797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Investment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0062" y="746405"/>
            <a:ext cx="637382" cy="369332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00062" y="746405"/>
            <a:ext cx="637382" cy="3693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00062" y="959207"/>
            <a:ext cx="637382" cy="113940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96978" y="2098608"/>
            <a:ext cx="54046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00062" y="2283274"/>
            <a:ext cx="637382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96978" y="2467940"/>
            <a:ext cx="54046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45606" y="2837272"/>
            <a:ext cx="391838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00062" y="3796302"/>
            <a:ext cx="637382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00062" y="2837272"/>
            <a:ext cx="637382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200062" y="3206604"/>
            <a:ext cx="637382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00062" y="1972456"/>
            <a:ext cx="245544" cy="105377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296978" y="3206604"/>
            <a:ext cx="54046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445606" y="1972456"/>
            <a:ext cx="391838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837444" y="2652606"/>
            <a:ext cx="2283466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20910" y="2652606"/>
            <a:ext cx="0" cy="141389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575846" y="2593023"/>
            <a:ext cx="363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(Interest Rate)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78475" y="2467940"/>
            <a:ext cx="355800" cy="37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69608" y="4334553"/>
            <a:ext cx="2161862" cy="79006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200062" y="4165634"/>
            <a:ext cx="529289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00062" y="3575936"/>
            <a:ext cx="637382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12817" y="4057554"/>
            <a:ext cx="58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80653" y="4555351"/>
            <a:ext cx="3134700" cy="37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(Amount of Investment)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63189" y="2598088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2934275" y="1729277"/>
            <a:ext cx="1337843" cy="0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72118" y="1729277"/>
            <a:ext cx="0" cy="2328277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578475" y="1542463"/>
            <a:ext cx="355800" cy="37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37538" y="4053801"/>
            <a:ext cx="47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1" name="Left Arrow 40"/>
          <p:cNvSpPr/>
          <p:nvPr/>
        </p:nvSpPr>
        <p:spPr>
          <a:xfrm>
            <a:off x="4408468" y="3206604"/>
            <a:ext cx="604349" cy="167077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Left Arrow 41"/>
          <p:cNvSpPr/>
          <p:nvPr/>
        </p:nvSpPr>
        <p:spPr>
          <a:xfrm rot="5400000">
            <a:off x="3213507" y="2082227"/>
            <a:ext cx="604349" cy="167077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10134" y="1674759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43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062" y="746405"/>
            <a:ext cx="4731408" cy="43782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00062" y="746405"/>
            <a:ext cx="6573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52462" y="898805"/>
            <a:ext cx="65734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0062" y="1268137"/>
            <a:ext cx="6334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00061" y="898805"/>
            <a:ext cx="6334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0062" y="1637469"/>
            <a:ext cx="63347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923963" y="2544236"/>
            <a:ext cx="3176860" cy="62466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97822" y="4319848"/>
            <a:ext cx="2445847" cy="8047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50588" y="1799012"/>
            <a:ext cx="189318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397822" y="1422748"/>
            <a:ext cx="2445847" cy="37626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97822" y="1268137"/>
            <a:ext cx="67025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837444" y="2652606"/>
            <a:ext cx="2283466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120910" y="2652606"/>
            <a:ext cx="0" cy="1413896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5063189" y="2598088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78475" y="2467940"/>
            <a:ext cx="355800" cy="37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12817" y="4057554"/>
            <a:ext cx="58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 rot="16200000">
            <a:off x="575846" y="2593023"/>
            <a:ext cx="3636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(Interest Rate)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80653" y="4555351"/>
            <a:ext cx="3134700" cy="37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(Amount of Investment)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2870647">
            <a:off x="5516391" y="3657802"/>
            <a:ext cx="17970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Investment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2857408" y="3398135"/>
            <a:ext cx="2998515" cy="11758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55923" y="3409893"/>
            <a:ext cx="0" cy="656609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78995" y="3211321"/>
            <a:ext cx="355800" cy="373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738131" y="4071072"/>
            <a:ext cx="477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Left Arrow 31"/>
          <p:cNvSpPr/>
          <p:nvPr/>
        </p:nvSpPr>
        <p:spPr>
          <a:xfrm rot="16200000">
            <a:off x="3213507" y="2953713"/>
            <a:ext cx="604349" cy="167077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Arrow 32"/>
          <p:cNvSpPr/>
          <p:nvPr/>
        </p:nvSpPr>
        <p:spPr>
          <a:xfrm rot="10800000">
            <a:off x="5187156" y="3676934"/>
            <a:ext cx="604349" cy="167077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779462" y="-438286"/>
            <a:ext cx="7581901" cy="1653988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Expansionary Monetary Policy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35" name="Content Placeholder 4"/>
          <p:cNvSpPr txBox="1">
            <a:spLocks/>
          </p:cNvSpPr>
          <p:nvPr/>
        </p:nvSpPr>
        <p:spPr>
          <a:xfrm>
            <a:off x="189163" y="5124613"/>
            <a:ext cx="8728517" cy="1432057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dirty="0" smtClean="0"/>
              <a:t>If interest rate goes down, then Investment goes up</a:t>
            </a:r>
            <a:endParaRPr lang="en-US" sz="1800" b="0" dirty="0"/>
          </a:p>
        </p:txBody>
      </p:sp>
      <p:sp>
        <p:nvSpPr>
          <p:cNvPr id="36" name="Oval 35"/>
          <p:cNvSpPr/>
          <p:nvPr/>
        </p:nvSpPr>
        <p:spPr>
          <a:xfrm>
            <a:off x="5791505" y="3343617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4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779462" y="-438286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000000"/>
                </a:solidFill>
              </a:rPr>
              <a:t>Graphing a </a:t>
            </a:r>
            <a:r>
              <a:rPr lang="en-US" sz="3600" dirty="0" err="1" smtClean="0">
                <a:solidFill>
                  <a:srgbClr val="000000"/>
                </a:solidFill>
              </a:rPr>
              <a:t>tarrif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smtClean="0">
                <a:solidFill>
                  <a:srgbClr val="000000"/>
                </a:solidFill>
              </a:rPr>
              <a:t>(Domestic Cars)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661" y="715936"/>
            <a:ext cx="3929277" cy="3866071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89163" y="4582007"/>
            <a:ext cx="8728517" cy="1432057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dirty="0" smtClean="0"/>
              <a:t>If demand for domestic cars increase, then price levels and quantity of cars increase</a:t>
            </a:r>
            <a:endParaRPr lang="en-US" sz="1800" b="0" dirty="0"/>
          </a:p>
        </p:txBody>
      </p:sp>
      <p:sp>
        <p:nvSpPr>
          <p:cNvPr id="8" name="Arc 7"/>
          <p:cNvSpPr/>
          <p:nvPr/>
        </p:nvSpPr>
        <p:spPr>
          <a:xfrm rot="9240658">
            <a:off x="4139126" y="-1880336"/>
            <a:ext cx="2116599" cy="5192545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2986756" y="2457474"/>
            <a:ext cx="2104840" cy="23517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91596" y="2480991"/>
            <a:ext cx="0" cy="1599122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08459" y="2197434"/>
            <a:ext cx="4938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PL</a:t>
            </a:r>
            <a:r>
              <a:rPr lang="en-US" sz="1200" baseline="-25000" dirty="0" smtClean="0">
                <a:solidFill>
                  <a:srgbClr val="FF0000"/>
                </a:solidFill>
              </a:rPr>
              <a:t>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54137" y="4113572"/>
            <a:ext cx="4938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Q</a:t>
            </a:r>
            <a:r>
              <a:rPr lang="en-US" sz="1200" baseline="-25000" dirty="0" smtClean="0">
                <a:solidFill>
                  <a:srgbClr val="FF0000"/>
                </a:solidFill>
              </a:rPr>
              <a:t>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029612" y="2402956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487548" y="2697687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40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661" y="774088"/>
            <a:ext cx="3929277" cy="3866071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779462" y="-438286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000000"/>
                </a:solidFill>
              </a:rPr>
              <a:t>Graphing a </a:t>
            </a:r>
            <a:r>
              <a:rPr lang="en-US" sz="3600" dirty="0" err="1" smtClean="0">
                <a:solidFill>
                  <a:srgbClr val="000000"/>
                </a:solidFill>
              </a:rPr>
              <a:t>tarrif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r>
              <a:rPr lang="en-US" sz="3600" dirty="0" smtClean="0">
                <a:solidFill>
                  <a:srgbClr val="000000"/>
                </a:solidFill>
              </a:rPr>
              <a:t>(Imported Cars)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89163" y="4582007"/>
            <a:ext cx="8728517" cy="1432057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dirty="0" smtClean="0"/>
              <a:t>If supply for imported cars decreases, then price level increases and quantity of cars decreases</a:t>
            </a:r>
            <a:endParaRPr lang="en-US" sz="1800" b="0" dirty="0"/>
          </a:p>
        </p:txBody>
      </p:sp>
      <p:sp>
        <p:nvSpPr>
          <p:cNvPr id="16" name="Oval 15"/>
          <p:cNvSpPr/>
          <p:nvPr/>
        </p:nvSpPr>
        <p:spPr>
          <a:xfrm>
            <a:off x="4487549" y="2745823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47756" y="2303237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662393" y="2135274"/>
            <a:ext cx="4938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PL</a:t>
            </a:r>
            <a:r>
              <a:rPr lang="en-US" sz="1200" baseline="-25000" dirty="0" smtClean="0">
                <a:solidFill>
                  <a:srgbClr val="FF0000"/>
                </a:solidFill>
              </a:rPr>
              <a:t>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9" name="Arc 18"/>
          <p:cNvSpPr/>
          <p:nvPr/>
        </p:nvSpPr>
        <p:spPr>
          <a:xfrm rot="5130613">
            <a:off x="817333" y="-1669102"/>
            <a:ext cx="2268990" cy="6666190"/>
          </a:xfrm>
          <a:prstGeom prst="arc">
            <a:avLst>
              <a:gd name="adj1" fmla="val 16652476"/>
              <a:gd name="adj2" fmla="val 18726338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flipH="1" flipV="1">
            <a:off x="2986756" y="2320429"/>
            <a:ext cx="1061000" cy="23516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150470" y="2384865"/>
            <a:ext cx="0" cy="1721746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993676" y="4106611"/>
            <a:ext cx="4938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Q</a:t>
            </a:r>
            <a:r>
              <a:rPr lang="en-US" sz="1200" baseline="-25000" dirty="0" smtClean="0">
                <a:solidFill>
                  <a:srgbClr val="FF0000"/>
                </a:solidFill>
              </a:rPr>
              <a:t>2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1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Basics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Modern Economics Graph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703762" y="2393575"/>
            <a:ext cx="4440237" cy="422419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u="sng" dirty="0"/>
              <a:t>Gross Domestic Product (GDP)</a:t>
            </a:r>
            <a:r>
              <a:rPr lang="en-US" dirty="0"/>
              <a:t>:</a:t>
            </a:r>
            <a:r>
              <a:rPr lang="en-US" b="0" dirty="0"/>
              <a:t> the total amount of goods and services produced in an economy over one year.</a:t>
            </a:r>
            <a:endParaRPr lang="en-US" u="sng" dirty="0"/>
          </a:p>
          <a:p>
            <a:pPr>
              <a:lnSpc>
                <a:spcPct val="120000"/>
              </a:lnSpc>
            </a:pPr>
            <a:r>
              <a:rPr lang="en-US" u="sng" dirty="0"/>
              <a:t>Nominal GDP</a:t>
            </a:r>
            <a:r>
              <a:rPr lang="en-US" dirty="0"/>
              <a:t>:</a:t>
            </a:r>
            <a:r>
              <a:rPr lang="en-US" b="0" dirty="0"/>
              <a:t> the current GDP in today’s prices</a:t>
            </a:r>
          </a:p>
          <a:p>
            <a:pPr>
              <a:lnSpc>
                <a:spcPct val="120000"/>
              </a:lnSpc>
            </a:pPr>
            <a:r>
              <a:rPr lang="en-US" u="sng" dirty="0"/>
              <a:t>Real GDP (RGDP)</a:t>
            </a:r>
            <a:r>
              <a:rPr lang="en-US" dirty="0"/>
              <a:t>: </a:t>
            </a:r>
            <a:r>
              <a:rPr lang="en-US" b="0" dirty="0"/>
              <a:t>Nominal GDP – Price Level Change from year to year = RGDP</a:t>
            </a:r>
          </a:p>
          <a:p>
            <a:pPr>
              <a:lnSpc>
                <a:spcPct val="120000"/>
              </a:lnSpc>
            </a:pPr>
            <a:r>
              <a:rPr lang="en-US" u="sng" dirty="0"/>
              <a:t>Aggregate Demand (AD)</a:t>
            </a:r>
            <a:r>
              <a:rPr lang="en-US" dirty="0"/>
              <a:t>: </a:t>
            </a:r>
            <a:r>
              <a:rPr lang="en-US" b="0" dirty="0"/>
              <a:t>Consumption (C) + Business Investment (I) +Government Spending (G) +Net Exports (NX)  = Aggregate Demand</a:t>
            </a:r>
            <a:endParaRPr lang="en-US" b="0" u="sng" dirty="0"/>
          </a:p>
          <a:p>
            <a:pPr>
              <a:lnSpc>
                <a:spcPct val="120000"/>
              </a:lnSpc>
            </a:pPr>
            <a:r>
              <a:rPr lang="en-US" u="sng" dirty="0"/>
              <a:t>Aggregate Supply (AS)</a:t>
            </a:r>
            <a:r>
              <a:rPr lang="en-US" dirty="0"/>
              <a:t>: </a:t>
            </a:r>
            <a:r>
              <a:rPr lang="en-US" b="0" dirty="0"/>
              <a:t>the total supply of goods and services that firms in a national economy plan on selling during a specific time </a:t>
            </a:r>
            <a:r>
              <a:rPr lang="en-US" b="0" dirty="0" smtClean="0"/>
              <a:t>period</a:t>
            </a:r>
          </a:p>
          <a:p>
            <a:pPr>
              <a:lnSpc>
                <a:spcPct val="120000"/>
              </a:lnSpc>
            </a:pPr>
            <a:r>
              <a:rPr lang="en-US" u="sng" dirty="0" smtClean="0"/>
              <a:t>Long Run Aggregate Supply Curve (LRAS)</a:t>
            </a:r>
            <a:r>
              <a:rPr lang="en-US" dirty="0" smtClean="0"/>
              <a:t>: represents the economy running at “full employment” or the maximum level of income</a:t>
            </a:r>
            <a:endParaRPr lang="en-US" u="sng" dirty="0"/>
          </a:p>
          <a:p>
            <a:endParaRPr lang="en-US" b="0" dirty="0"/>
          </a:p>
        </p:txBody>
      </p:sp>
      <p:sp>
        <p:nvSpPr>
          <p:cNvPr id="14" name="TextBox 13"/>
          <p:cNvSpPr txBox="1"/>
          <p:nvPr/>
        </p:nvSpPr>
        <p:spPr>
          <a:xfrm>
            <a:off x="233926" y="4829636"/>
            <a:ext cx="4203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-</a:t>
            </a:r>
            <a:r>
              <a:rPr lang="en-US" sz="1400" b="1" u="sng" dirty="0" smtClean="0"/>
              <a:t> Equilibrium Price</a:t>
            </a:r>
            <a:r>
              <a:rPr lang="en-US" sz="1400" b="1" dirty="0" smtClean="0"/>
              <a:t>:</a:t>
            </a:r>
            <a:r>
              <a:rPr lang="en-US" sz="1400" dirty="0" smtClean="0"/>
              <a:t> The point at which the supply curve and the demand curve intersect indicates the equilibrium price and the quantity in a market</a:t>
            </a:r>
            <a:r>
              <a:rPr lang="en-US" sz="1400" b="1" u="sng" dirty="0" smtClean="0"/>
              <a:t> </a:t>
            </a:r>
            <a:endParaRPr lang="en-US" sz="1400" b="1" u="sng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90" y="2277034"/>
            <a:ext cx="4335373" cy="255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117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79462" y="-356305"/>
            <a:ext cx="7581901" cy="1653988"/>
          </a:xfrm>
        </p:spPr>
        <p:txBody>
          <a:bodyPr/>
          <a:lstStyle/>
          <a:p>
            <a:r>
              <a:rPr lang="en-US" sz="2400" dirty="0" smtClean="0">
                <a:solidFill>
                  <a:srgbClr val="000000"/>
                </a:solidFill>
              </a:rPr>
              <a:t>Increase/Decrease in Aggregate Demand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61483" y="3860367"/>
            <a:ext cx="4132984" cy="2590289"/>
          </a:xfrm>
        </p:spPr>
        <p:txBody>
          <a:bodyPr>
            <a:normAutofit fontScale="92500" lnSpcReduction="20000"/>
          </a:bodyPr>
          <a:lstStyle/>
          <a:p>
            <a:r>
              <a:rPr lang="en-US" b="0" dirty="0" smtClean="0"/>
              <a:t>Increase in AD lead to an increase in price levels, however with the LRAS there is no change in RGDP</a:t>
            </a:r>
          </a:p>
          <a:p>
            <a:r>
              <a:rPr lang="en-US" b="0" dirty="0" smtClean="0"/>
              <a:t>These increases are called</a:t>
            </a:r>
            <a:r>
              <a:rPr lang="en-US" b="0" i="1" dirty="0" smtClean="0"/>
              <a:t>, </a:t>
            </a:r>
            <a:r>
              <a:rPr lang="en-US" b="0" i="1" u="sng" dirty="0" smtClean="0"/>
              <a:t>demand pull inflation</a:t>
            </a:r>
          </a:p>
          <a:p>
            <a:r>
              <a:rPr lang="en-US" b="0" dirty="0" smtClean="0"/>
              <a:t>This type of inflation is common during period of economic expansions</a:t>
            </a:r>
            <a:endParaRPr lang="en-US" b="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703762" y="3860367"/>
            <a:ext cx="4085171" cy="2717210"/>
          </a:xfrm>
        </p:spPr>
        <p:txBody>
          <a:bodyPr>
            <a:normAutofit fontScale="92500" lnSpcReduction="20000"/>
          </a:bodyPr>
          <a:lstStyle/>
          <a:p>
            <a:r>
              <a:rPr lang="en-US" b="0" dirty="0" smtClean="0"/>
              <a:t>Decrease in AD lead to lower price levels, however RGDP does not change</a:t>
            </a:r>
          </a:p>
          <a:p>
            <a:r>
              <a:rPr lang="en-US" b="0" dirty="0" smtClean="0"/>
              <a:t>Decreases in AD commonly occurs during a </a:t>
            </a:r>
            <a:r>
              <a:rPr lang="en-US" b="0" i="1" u="sng" dirty="0" smtClean="0"/>
              <a:t>contraction</a:t>
            </a:r>
            <a:r>
              <a:rPr lang="en-US" b="0" dirty="0" smtClean="0"/>
              <a:t> or </a:t>
            </a:r>
            <a:r>
              <a:rPr lang="en-US" b="0" i="1" u="sng" dirty="0" smtClean="0"/>
              <a:t>recession</a:t>
            </a:r>
            <a:endParaRPr lang="en-US" b="0" i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74" y="735308"/>
            <a:ext cx="5674185" cy="312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7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90" y="-193231"/>
            <a:ext cx="8194273" cy="644443"/>
          </a:xfrm>
        </p:spPr>
        <p:txBody>
          <a:bodyPr/>
          <a:lstStyle/>
          <a:p>
            <a:r>
              <a:rPr lang="en-US" sz="2000" dirty="0" smtClean="0">
                <a:solidFill>
                  <a:srgbClr val="000000"/>
                </a:solidFill>
              </a:rPr>
              <a:t>Increases/Decreases in Short Run Aggregate Supply Curve (SRAS)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409" y="4288094"/>
            <a:ext cx="3657600" cy="1621020"/>
          </a:xfrm>
        </p:spPr>
        <p:txBody>
          <a:bodyPr>
            <a:noAutofit/>
          </a:bodyPr>
          <a:lstStyle/>
          <a:p>
            <a:r>
              <a:rPr lang="en-US" sz="1600" b="0" dirty="0" smtClean="0"/>
              <a:t>The SRAS curve shifts rightward when there is:</a:t>
            </a:r>
          </a:p>
          <a:p>
            <a:pPr marL="342900" indent="-342900">
              <a:buAutoNum type="arabicParenR"/>
            </a:pPr>
            <a:r>
              <a:rPr lang="en-US" sz="1600" b="0" dirty="0"/>
              <a:t>L</a:t>
            </a:r>
            <a:r>
              <a:rPr lang="en-US" sz="1600" b="0" dirty="0" smtClean="0"/>
              <a:t>abor working overtime </a:t>
            </a:r>
          </a:p>
          <a:p>
            <a:pPr marL="342900" indent="-342900">
              <a:buAutoNum type="arabicParenR"/>
            </a:pPr>
            <a:r>
              <a:rPr lang="en-US" sz="1600" b="0" dirty="0"/>
              <a:t>I</a:t>
            </a:r>
            <a:r>
              <a:rPr lang="en-US" sz="1600" b="0" dirty="0" smtClean="0"/>
              <a:t>ntroduction of more efficient technologies </a:t>
            </a:r>
          </a:p>
          <a:p>
            <a:pPr marL="342900" indent="-342900">
              <a:buAutoNum type="arabicParenR"/>
            </a:pPr>
            <a:r>
              <a:rPr lang="en-US" sz="1600" b="0" dirty="0" smtClean="0"/>
              <a:t>The costs of land, labor, or capital declines.</a:t>
            </a:r>
            <a:endParaRPr lang="en-US" sz="16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4153695"/>
            <a:ext cx="3657600" cy="2725632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SRAS can also decline if: </a:t>
            </a:r>
          </a:p>
          <a:p>
            <a:pPr marL="342900" indent="-342900">
              <a:lnSpc>
                <a:spcPct val="70000"/>
              </a:lnSpc>
              <a:buAutoNum type="arabicParenR"/>
            </a:pPr>
            <a:r>
              <a:rPr lang="en-US" sz="1800" b="0" dirty="0" smtClean="0"/>
              <a:t>Natural disasters disrupt the flow of resources</a:t>
            </a:r>
          </a:p>
          <a:p>
            <a:pPr marL="342900" indent="-342900">
              <a:lnSpc>
                <a:spcPct val="70000"/>
              </a:lnSpc>
              <a:buAutoNum type="arabicParenR"/>
            </a:pPr>
            <a:r>
              <a:rPr lang="en-US" sz="1800" b="0" dirty="0" smtClean="0"/>
              <a:t>Any increase in the price of the inputs of production: land, labor, and capital</a:t>
            </a:r>
          </a:p>
          <a:p>
            <a:pPr marL="342900" indent="-342900">
              <a:lnSpc>
                <a:spcPct val="70000"/>
              </a:lnSpc>
              <a:buAutoNum type="arabicParenR"/>
            </a:pPr>
            <a:r>
              <a:rPr lang="en-US" sz="1800" b="0" dirty="0" smtClean="0"/>
              <a:t>Any fall in the productivity or efficiency of: land, labor, or capital</a:t>
            </a:r>
          </a:p>
          <a:p>
            <a:pPr marL="342900" indent="-342900">
              <a:lnSpc>
                <a:spcPct val="70000"/>
              </a:lnSpc>
              <a:buAutoNum type="arabicParenR"/>
            </a:pPr>
            <a:endParaRPr lang="en-US" sz="1600" b="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74" y="317520"/>
            <a:ext cx="5674185" cy="296636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6593" y="3283881"/>
            <a:ext cx="7074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 smtClean="0"/>
              <a:t>The </a:t>
            </a:r>
            <a:r>
              <a:rPr lang="en-US" sz="1400" dirty="0"/>
              <a:t>SRAS can shift when there are temporary efficiencies in capital, labor, and </a:t>
            </a:r>
            <a:r>
              <a:rPr lang="en-US" sz="1400" dirty="0" smtClean="0"/>
              <a:t>land</a:t>
            </a:r>
          </a:p>
          <a:p>
            <a:r>
              <a:rPr lang="en-US" sz="1400" dirty="0" smtClean="0"/>
              <a:t>EX) Workers worker overtime (thus increasing the productivity of labor), Plants can run at more than 100% capacity, when they run at night</a:t>
            </a:r>
            <a:endParaRPr lang="en-US" sz="14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5409" y="3922568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Increase in the SRAS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0091" y="3918762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Decreases in the SRAS: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51221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044" y="-310212"/>
            <a:ext cx="7581901" cy="1195923"/>
          </a:xfrm>
        </p:spPr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Keynesian Model (“Sticky Price” Model)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95991" y="697103"/>
            <a:ext cx="3960033" cy="5954092"/>
          </a:xfrm>
        </p:spPr>
        <p:txBody>
          <a:bodyPr>
            <a:noAutofit/>
          </a:bodyPr>
          <a:lstStyle/>
          <a:p>
            <a:r>
              <a:rPr lang="en-US" sz="1800" b="0" dirty="0" smtClean="0"/>
              <a:t>John Maynard Keynes argued that wages weren’t as flexible as the classical model suggested, due to labor union and contracts.</a:t>
            </a:r>
          </a:p>
          <a:p>
            <a:r>
              <a:rPr lang="en-US" sz="1800" b="0" dirty="0" smtClean="0"/>
              <a:t>Changes in AD doesn’t necessarily change price</a:t>
            </a:r>
          </a:p>
          <a:p>
            <a:r>
              <a:rPr lang="en-US" sz="1800" b="0" dirty="0" smtClean="0"/>
              <a:t>The horizontal portion of the supply curve where there is high unemployment and unused capacity</a:t>
            </a:r>
          </a:p>
          <a:p>
            <a:r>
              <a:rPr lang="en-US" sz="1800" b="0" dirty="0" smtClean="0"/>
              <a:t>A leftward shift reduces RGDP creating unemployment</a:t>
            </a:r>
          </a:p>
          <a:p>
            <a:r>
              <a:rPr lang="en-US" sz="1800" b="0" dirty="0" smtClean="0"/>
              <a:t>Any change in AD will change RGDP, thus it is demand determined</a:t>
            </a:r>
          </a:p>
          <a:p>
            <a:r>
              <a:rPr lang="en-US" sz="1800" b="0" dirty="0" smtClean="0"/>
              <a:t>Price Level does not change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/>
          <a:srcRect l="-38418" r="-38418"/>
          <a:stretch>
            <a:fillRect/>
          </a:stretch>
        </p:blipFill>
        <p:spPr>
          <a:xfrm>
            <a:off x="-1509671" y="658604"/>
            <a:ext cx="8226689" cy="263357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38" y="3425866"/>
            <a:ext cx="4752501" cy="304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058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62" y="1425900"/>
            <a:ext cx="7255837" cy="427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cxnSp>
        <p:nvCxnSpPr>
          <p:cNvPr id="31" name="Straight Connector 30"/>
          <p:cNvCxnSpPr/>
          <p:nvPr/>
        </p:nvCxnSpPr>
        <p:spPr>
          <a:xfrm>
            <a:off x="2821980" y="2446066"/>
            <a:ext cx="3449087" cy="18815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ight Arrow 31"/>
          <p:cNvSpPr/>
          <p:nvPr/>
        </p:nvSpPr>
        <p:spPr>
          <a:xfrm>
            <a:off x="2351650" y="2791025"/>
            <a:ext cx="611429" cy="150208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5326031" y="4448695"/>
            <a:ext cx="611429" cy="156443"/>
          </a:xfrm>
          <a:prstGeom prst="righ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6271067" y="4327655"/>
            <a:ext cx="79956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AD2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H="1" flipV="1">
            <a:off x="1348154" y="3429000"/>
            <a:ext cx="3302000" cy="48846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650154" y="3477846"/>
            <a:ext cx="0" cy="1865923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Isosceles Triangle 39"/>
          <p:cNvSpPr/>
          <p:nvPr/>
        </p:nvSpPr>
        <p:spPr>
          <a:xfrm rot="16200000">
            <a:off x="4046311" y="3602996"/>
            <a:ext cx="595924" cy="560541"/>
          </a:xfrm>
          <a:prstGeom prst="triangle">
            <a:avLst/>
          </a:prstGeom>
          <a:ln>
            <a:solidFill>
              <a:srgbClr val="0D8BE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064002" y="4327655"/>
            <a:ext cx="560542" cy="101611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Triangle 41"/>
          <p:cNvSpPr/>
          <p:nvPr/>
        </p:nvSpPr>
        <p:spPr>
          <a:xfrm>
            <a:off x="4064002" y="3991392"/>
            <a:ext cx="586152" cy="336263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079931" y="0"/>
            <a:ext cx="69476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Inflationary Gap Graph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9" name="Up Arrow 48"/>
          <p:cNvSpPr/>
          <p:nvPr/>
        </p:nvSpPr>
        <p:spPr>
          <a:xfrm>
            <a:off x="1771154" y="3477846"/>
            <a:ext cx="217369" cy="365809"/>
          </a:xfrm>
          <a:prstGeom prst="upArrow">
            <a:avLst/>
          </a:prstGeom>
          <a:solidFill>
            <a:srgbClr val="C61B1B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4064002" y="2724177"/>
            <a:ext cx="560542" cy="21705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959261" y="3191905"/>
            <a:ext cx="513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PL2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568107" y="5688551"/>
            <a:ext cx="7776596" cy="1169449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When Aggregate Supply is stable and Aggregate Demand increases, Price Level increases then, RGDP increases</a:t>
            </a:r>
          </a:p>
          <a:p>
            <a:r>
              <a:rPr lang="en-US" sz="1800" b="0" dirty="0" smtClean="0"/>
              <a:t>The difference or gap between equilibrium is the </a:t>
            </a:r>
            <a:r>
              <a:rPr lang="en-US" sz="1800" b="0" i="1" u="sng" dirty="0" smtClean="0"/>
              <a:t>inflationary gap</a:t>
            </a:r>
            <a:endParaRPr lang="en-US" sz="1800" b="0" u="sng" dirty="0"/>
          </a:p>
        </p:txBody>
      </p:sp>
      <p:sp>
        <p:nvSpPr>
          <p:cNvPr id="56" name="TextBox 55"/>
          <p:cNvSpPr txBox="1"/>
          <p:nvPr/>
        </p:nvSpPr>
        <p:spPr>
          <a:xfrm>
            <a:off x="4481710" y="5343769"/>
            <a:ext cx="64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650154" y="3423328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940035" y="3822924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7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62" y="998634"/>
            <a:ext cx="7255837" cy="427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959262" y="233962"/>
            <a:ext cx="7255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Recessionary Gap Graph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899643" y="2771015"/>
            <a:ext cx="3610371" cy="19418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04472" y="4607862"/>
            <a:ext cx="871107" cy="33855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AD2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1427356" y="3705183"/>
            <a:ext cx="2162025" cy="10496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89381" y="3715679"/>
            <a:ext cx="0" cy="1230737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59262" y="3546402"/>
            <a:ext cx="6360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PL2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1763205" y="3492584"/>
            <a:ext cx="178419" cy="212599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 rot="16200000">
            <a:off x="3646311" y="3524237"/>
            <a:ext cx="381859" cy="339578"/>
          </a:xfrm>
          <a:prstGeom prst="triangle">
            <a:avLst/>
          </a:prstGeom>
          <a:ln>
            <a:solidFill>
              <a:srgbClr val="0D8BE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/>
          <p:cNvSpPr/>
          <p:nvPr/>
        </p:nvSpPr>
        <p:spPr>
          <a:xfrm>
            <a:off x="3625474" y="3731734"/>
            <a:ext cx="381556" cy="252225"/>
          </a:xfrm>
          <a:prstGeom prst="rt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625474" y="4011068"/>
            <a:ext cx="350518" cy="885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3667451" y="2132389"/>
            <a:ext cx="308541" cy="199023"/>
          </a:xfrm>
          <a:prstGeom prst="lef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Arrow 19"/>
          <p:cNvSpPr/>
          <p:nvPr/>
        </p:nvSpPr>
        <p:spPr>
          <a:xfrm>
            <a:off x="2085358" y="2571992"/>
            <a:ext cx="308541" cy="199023"/>
          </a:xfrm>
          <a:prstGeom prst="lef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Arrow 20"/>
          <p:cNvSpPr/>
          <p:nvPr/>
        </p:nvSpPr>
        <p:spPr>
          <a:xfrm>
            <a:off x="5355743" y="4361453"/>
            <a:ext cx="308541" cy="199023"/>
          </a:xfrm>
          <a:prstGeom prst="lef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01016" y="5431252"/>
            <a:ext cx="8504881" cy="1203231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0" dirty="0" smtClean="0"/>
              <a:t>When</a:t>
            </a:r>
            <a:r>
              <a:rPr lang="en-US" sz="1700" dirty="0" smtClean="0"/>
              <a:t> </a:t>
            </a:r>
            <a:r>
              <a:rPr lang="en-US" sz="1700" b="0" dirty="0" smtClean="0"/>
              <a:t>Aggregate Supply</a:t>
            </a:r>
            <a:r>
              <a:rPr lang="en-US" sz="1700" dirty="0" smtClean="0"/>
              <a:t> </a:t>
            </a:r>
            <a:r>
              <a:rPr lang="en-US" sz="1700" b="0" dirty="0" smtClean="0"/>
              <a:t>is stable and Aggregate Demand</a:t>
            </a:r>
            <a:r>
              <a:rPr lang="en-US" sz="1700" dirty="0" smtClean="0"/>
              <a:t> </a:t>
            </a:r>
            <a:r>
              <a:rPr lang="en-US" sz="1700" b="0" dirty="0" smtClean="0"/>
              <a:t>decreases, price level and RGDP decline</a:t>
            </a:r>
          </a:p>
          <a:p>
            <a:r>
              <a:rPr lang="en-US" sz="1700" b="0" dirty="0" smtClean="0"/>
              <a:t>The difference or gap between equilibrium RGDP at SRAS and equilibrium at full employment is called the </a:t>
            </a:r>
            <a:r>
              <a:rPr lang="en-US" sz="1700" b="0" i="1" u="sng" dirty="0" smtClean="0"/>
              <a:t>recessionary gap</a:t>
            </a:r>
            <a:endParaRPr lang="en-US" sz="1700" u="sng" dirty="0"/>
          </a:p>
        </p:txBody>
      </p:sp>
      <p:sp>
        <p:nvSpPr>
          <p:cNvPr id="24" name="TextBox 23"/>
          <p:cNvSpPr txBox="1"/>
          <p:nvPr/>
        </p:nvSpPr>
        <p:spPr>
          <a:xfrm>
            <a:off x="3365571" y="4946416"/>
            <a:ext cx="64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3527397" y="3650665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945046" y="3394060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92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62" y="826350"/>
            <a:ext cx="7255837" cy="4272128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9462" y="-213116"/>
            <a:ext cx="7581901" cy="1136708"/>
          </a:xfrm>
        </p:spPr>
        <p:txBody>
          <a:bodyPr/>
          <a:lstStyle/>
          <a:p>
            <a:r>
              <a:rPr lang="en-US" sz="3600" dirty="0" smtClean="0">
                <a:solidFill>
                  <a:srgbClr val="000000"/>
                </a:solidFill>
              </a:rPr>
              <a:t>Cost Push Inflation Graph</a:t>
            </a:r>
            <a:endParaRPr lang="en-US" sz="3600" dirty="0">
              <a:solidFill>
                <a:srgbClr val="0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1016" y="5431252"/>
            <a:ext cx="8504881" cy="1203231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0" dirty="0" smtClean="0"/>
              <a:t>When inflation occurs because of </a:t>
            </a:r>
            <a:r>
              <a:rPr lang="en-US" sz="1700" b="0" i="1" u="sng" dirty="0" smtClean="0"/>
              <a:t>supply</a:t>
            </a:r>
          </a:p>
          <a:p>
            <a:r>
              <a:rPr lang="en-US" sz="1700" b="0" dirty="0" smtClean="0"/>
              <a:t>A decrease in SRAS causes Price Levels to increase</a:t>
            </a:r>
            <a:endParaRPr lang="en-US" sz="1700" b="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475356" y="2270500"/>
            <a:ext cx="3297099" cy="1949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1385552" y="2963195"/>
            <a:ext cx="2065498" cy="38483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51050" y="3001678"/>
            <a:ext cx="0" cy="1770220"/>
          </a:xfrm>
          <a:prstGeom prst="line">
            <a:avLst/>
          </a:prstGeom>
          <a:ln>
            <a:solidFill>
              <a:srgbClr val="0D8BE6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75018" y="2824695"/>
            <a:ext cx="423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PL2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7279" y="4771898"/>
            <a:ext cx="64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74751" y="1898497"/>
            <a:ext cx="872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SRAS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4682652" y="2289741"/>
            <a:ext cx="564484" cy="269381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Arrow 16"/>
          <p:cNvSpPr/>
          <p:nvPr/>
        </p:nvSpPr>
        <p:spPr>
          <a:xfrm>
            <a:off x="1922828" y="3950927"/>
            <a:ext cx="564484" cy="269381"/>
          </a:xfrm>
          <a:prstGeom prst="lef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1603648" y="3001678"/>
            <a:ext cx="319180" cy="269381"/>
          </a:xfrm>
          <a:prstGeom prst="up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Arrow 18"/>
          <p:cNvSpPr/>
          <p:nvPr/>
        </p:nvSpPr>
        <p:spPr>
          <a:xfrm>
            <a:off x="3553684" y="4092031"/>
            <a:ext cx="436192" cy="230898"/>
          </a:xfrm>
          <a:prstGeom prst="leftArrow">
            <a:avLst/>
          </a:prstGeom>
          <a:solidFill>
            <a:srgbClr val="FF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429717" y="2963195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70514" y="3262978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72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779462" y="-213116"/>
            <a:ext cx="7581901" cy="11367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000000"/>
                </a:solidFill>
              </a:rPr>
              <a:t>Demand Pull Inflation Graph</a:t>
            </a: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262" y="826350"/>
            <a:ext cx="7255837" cy="4272128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</p:pic>
      <p:cxnSp>
        <p:nvCxnSpPr>
          <p:cNvPr id="5" name="Straight Connector 4"/>
          <p:cNvCxnSpPr/>
          <p:nvPr/>
        </p:nvCxnSpPr>
        <p:spPr>
          <a:xfrm>
            <a:off x="3489537" y="2316778"/>
            <a:ext cx="3540854" cy="18984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1411210" y="2886229"/>
            <a:ext cx="3168808" cy="38483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80018" y="2924712"/>
            <a:ext cx="0" cy="1808703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5770283" y="4016081"/>
            <a:ext cx="560542" cy="21705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691280" y="2296156"/>
            <a:ext cx="560542" cy="21705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1771154" y="2924712"/>
            <a:ext cx="217369" cy="346347"/>
          </a:xfrm>
          <a:prstGeom prst="upArrow">
            <a:avLst/>
          </a:prstGeom>
          <a:solidFill>
            <a:srgbClr val="C61B1B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019476" y="4277008"/>
            <a:ext cx="560542" cy="21705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75018" y="2747729"/>
            <a:ext cx="423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PL2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04735" y="4771898"/>
            <a:ext cx="64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92204" y="3894582"/>
            <a:ext cx="871107" cy="33855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AD2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01016" y="5431252"/>
            <a:ext cx="8504881" cy="1203231"/>
          </a:xfrm>
          <a:prstGeom prst="rect">
            <a:avLst/>
          </a:prstGeom>
        </p:spPr>
        <p:txBody>
          <a:bodyPr/>
          <a:lstStyle>
            <a:lvl1pPr marL="403225" indent="-403225" algn="l" defTabSz="914400" rtl="0" eaLnBrk="1" latinLnBrk="0" hangingPunct="1">
              <a:spcBef>
                <a:spcPts val="2000"/>
              </a:spcBef>
              <a:buFontTx/>
              <a:buBlip>
                <a:blip r:embed="rId3"/>
              </a:buBlip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806450" indent="-403225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492250" indent="-3492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-336550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18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1732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516188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860675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3205163" indent="-34448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lang="en-US"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1700" b="0" dirty="0" smtClean="0"/>
              <a:t>When inflation occurs because of </a:t>
            </a:r>
            <a:r>
              <a:rPr lang="en-US" sz="1700" b="0" i="1" u="sng" dirty="0" smtClean="0"/>
              <a:t>demand</a:t>
            </a:r>
            <a:endParaRPr lang="en-US" sz="1700" b="0" u="sng" dirty="0" smtClean="0"/>
          </a:p>
          <a:p>
            <a:r>
              <a:rPr lang="en-US" sz="1700" b="0" dirty="0" smtClean="0"/>
              <a:t>An increase in demand causes an increase in Price Levels</a:t>
            </a:r>
            <a:endParaRPr lang="en-US" sz="1700" b="0" dirty="0"/>
          </a:p>
        </p:txBody>
      </p:sp>
      <p:sp>
        <p:nvSpPr>
          <p:cNvPr id="21" name="Oval 20"/>
          <p:cNvSpPr/>
          <p:nvPr/>
        </p:nvSpPr>
        <p:spPr>
          <a:xfrm>
            <a:off x="3957492" y="3216541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522543" y="2886229"/>
            <a:ext cx="123967" cy="10903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5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496</TotalTime>
  <Words>769</Words>
  <Application>Microsoft Macintosh PowerPoint</Application>
  <PresentationFormat>On-screen Show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Orbit</vt:lpstr>
      <vt:lpstr>AP Macroeconomics</vt:lpstr>
      <vt:lpstr>Basics</vt:lpstr>
      <vt:lpstr>Increase/Decrease in Aggregate Demand</vt:lpstr>
      <vt:lpstr>Increases/Decreases in Short Run Aggregate Supply Curve (SRAS)</vt:lpstr>
      <vt:lpstr>Keynesian Model (“Sticky Price” Model)</vt:lpstr>
      <vt:lpstr>PowerPoint Presentation</vt:lpstr>
      <vt:lpstr>PowerPoint Presentation</vt:lpstr>
      <vt:lpstr>Cost Push Inflation Graph</vt:lpstr>
      <vt:lpstr>PowerPoint Presentation</vt:lpstr>
      <vt:lpstr>Keynesian Consumption function</vt:lpstr>
      <vt:lpstr>Money Supply Graph</vt:lpstr>
      <vt:lpstr>Contractionary Monetary Policy</vt:lpstr>
      <vt:lpstr>Expansionary Monetary Policy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Macroeconomics</dc:title>
  <dc:creator>User</dc:creator>
  <cp:lastModifiedBy>User</cp:lastModifiedBy>
  <cp:revision>38</cp:revision>
  <dcterms:created xsi:type="dcterms:W3CDTF">2013-05-29T15:55:41Z</dcterms:created>
  <dcterms:modified xsi:type="dcterms:W3CDTF">2013-05-31T16:47:07Z</dcterms:modified>
</cp:coreProperties>
</file>