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56" r:id="rId2"/>
    <p:sldId id="257" r:id="rId3"/>
    <p:sldId id="258" r:id="rId4"/>
    <p:sldId id="273" r:id="rId5"/>
    <p:sldId id="260" r:id="rId6"/>
    <p:sldId id="261" r:id="rId7"/>
    <p:sldId id="267" r:id="rId8"/>
    <p:sldId id="270" r:id="rId9"/>
    <p:sldId id="274" r:id="rId10"/>
    <p:sldId id="264" r:id="rId11"/>
    <p:sldId id="266" r:id="rId12"/>
    <p:sldId id="272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2" autoAdjust="0"/>
    <p:restoredTop sz="94589" autoAdjust="0"/>
  </p:normalViewPr>
  <p:slideViewPr>
    <p:cSldViewPr snapToGrid="0" snapToObjects="1">
      <p:cViewPr>
        <p:scale>
          <a:sx n="85" d="100"/>
          <a:sy n="85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5/31/14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5/31/14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5/31/14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5/31/14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5/31/14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5/31/14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5/31/14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5/31/14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5/31/14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5/31/14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5/31/14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5/31/14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Antonio Castillo &amp; Albert Tran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Die  Soziale </a:t>
            </a:r>
            <a:r>
              <a:rPr lang="en-US" dirty="0"/>
              <a:t>Marktwirtschaft</a:t>
            </a:r>
          </a:p>
        </p:txBody>
      </p:sp>
    </p:spTree>
    <p:extLst>
      <p:ext uri="{BB962C8B-B14F-4D97-AF65-F5344CB8AC3E}">
        <p14:creationId xmlns:p14="http://schemas.microsoft.com/office/powerpoint/2010/main" val="413273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Wirtschaftswunder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During the 1950s, Germany was one of the fastest growing economy in the World.</a:t>
            </a:r>
          </a:p>
          <a:p>
            <a:r>
              <a:rPr lang="en-US" dirty="0" smtClean="0"/>
              <a:t>Unemployment:</a:t>
            </a:r>
          </a:p>
          <a:p>
            <a:pPr marL="114300" indent="0">
              <a:buNone/>
            </a:pPr>
            <a:r>
              <a:rPr lang="en-US" dirty="0" smtClean="0"/>
              <a:t>     1950 – 11%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  1960 – 3%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730" r="9087" b="6674"/>
          <a:stretch/>
        </p:blipFill>
        <p:spPr>
          <a:xfrm>
            <a:off x="4558900" y="1719071"/>
            <a:ext cx="4330288" cy="4407408"/>
          </a:xfrm>
        </p:spPr>
      </p:pic>
    </p:spTree>
    <p:extLst>
      <p:ext uri="{BB962C8B-B14F-4D97-AF65-F5344CB8AC3E}">
        <p14:creationId xmlns:p14="http://schemas.microsoft.com/office/powerpoint/2010/main" val="423171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Continued Success and Influence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Germany has the best economy in Europe.</a:t>
            </a:r>
          </a:p>
          <a:p>
            <a:r>
              <a:rPr lang="en-US" dirty="0" smtClean="0"/>
              <a:t>The Lisbon Treaty cites the </a:t>
            </a:r>
            <a:r>
              <a:rPr lang="en-US" i="1" dirty="0" smtClean="0"/>
              <a:t>Soziale Marktwirtschaft</a:t>
            </a:r>
            <a:r>
              <a:rPr lang="en-US" dirty="0" smtClean="0"/>
              <a:t> as a model for all of Europe. </a:t>
            </a:r>
            <a:endParaRPr lang="en-US" i="1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366" r="2670"/>
          <a:stretch/>
        </p:blipFill>
        <p:spPr>
          <a:xfrm>
            <a:off x="4631819" y="1719071"/>
            <a:ext cx="4054981" cy="4407408"/>
          </a:xfrm>
        </p:spPr>
      </p:pic>
    </p:spTree>
    <p:extLst>
      <p:ext uri="{BB962C8B-B14F-4D97-AF65-F5344CB8AC3E}">
        <p14:creationId xmlns:p14="http://schemas.microsoft.com/office/powerpoint/2010/main" val="124557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should You care?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635" b="5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607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/>
              <a:t>Soziale Marktwirtschaft</a:t>
            </a:r>
            <a:r>
              <a:rPr lang="en-US" sz="2800" dirty="0" smtClean="0"/>
              <a:t>, or “Social Market Economy”, is a German form of market capitalism that rejects both laissez-faire economics and socialism.</a:t>
            </a:r>
          </a:p>
          <a:p>
            <a:r>
              <a:rPr lang="en-US" sz="2800" dirty="0" smtClean="0"/>
              <a:t>Instead, the Social Market Economy is a “third way” between Democratic Socialism and Classical Economics.</a:t>
            </a:r>
          </a:p>
          <a:p>
            <a:r>
              <a:rPr lang="en-US" sz="2800" dirty="0" smtClean="0"/>
              <a:t>It is also known as the Rhine Model or Social Capitalism</a:t>
            </a:r>
          </a:p>
        </p:txBody>
      </p:sp>
    </p:spTree>
    <p:extLst>
      <p:ext uri="{BB962C8B-B14F-4D97-AF65-F5344CB8AC3E}">
        <p14:creationId xmlns:p14="http://schemas.microsoft.com/office/powerpoint/2010/main" val="75761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Origins: Otto Von Bismarck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Otto von Bismarck was a German chancellor from 1871 to 1890</a:t>
            </a:r>
          </a:p>
          <a:p>
            <a:r>
              <a:rPr lang="en-US" dirty="0"/>
              <a:t>C</a:t>
            </a:r>
            <a:r>
              <a:rPr lang="en-US" dirty="0" smtClean="0"/>
              <a:t>onsidered by many the father of modern Germany, </a:t>
            </a:r>
            <a:r>
              <a:rPr lang="en-US" dirty="0"/>
              <a:t>h</a:t>
            </a:r>
            <a:r>
              <a:rPr lang="en-US" dirty="0" smtClean="0"/>
              <a:t>is policies had a huge impact on German history and economics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055" b="10055"/>
          <a:stretch/>
        </p:blipFill>
        <p:spPr>
          <a:xfrm>
            <a:off x="4648200" y="1719071"/>
            <a:ext cx="4038600" cy="4407408"/>
          </a:xfrm>
        </p:spPr>
      </p:pic>
    </p:spTree>
    <p:extLst>
      <p:ext uri="{BB962C8B-B14F-4D97-AF65-F5344CB8AC3E}">
        <p14:creationId xmlns:p14="http://schemas.microsoft.com/office/powerpoint/2010/main" val="302930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Bismarck’s Reforms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Rapid </a:t>
            </a:r>
            <a:r>
              <a:rPr lang="en-US" dirty="0" smtClean="0"/>
              <a:t>industrialization, </a:t>
            </a:r>
            <a:r>
              <a:rPr lang="en-US" dirty="0"/>
              <a:t>coincided with the establishment of free trade and the liberalization of the German market.</a:t>
            </a:r>
          </a:p>
          <a:p>
            <a:r>
              <a:rPr lang="en-US" dirty="0"/>
              <a:t>The establishment of the first Welfare State, with </a:t>
            </a:r>
            <a:r>
              <a:rPr lang="en-US" dirty="0" smtClean="0"/>
              <a:t>healthcare </a:t>
            </a:r>
            <a:r>
              <a:rPr lang="en-US" dirty="0"/>
              <a:t>insurance and a pension fund for German workers.</a:t>
            </a:r>
          </a:p>
          <a:p>
            <a:r>
              <a:rPr lang="en-US" dirty="0"/>
              <a:t>Suppression of “subversive” </a:t>
            </a:r>
            <a:r>
              <a:rPr lang="en-US" dirty="0" smtClean="0"/>
              <a:t>movements, </a:t>
            </a:r>
            <a:r>
              <a:rPr lang="en-US" dirty="0"/>
              <a:t>like Socialism and </a:t>
            </a:r>
            <a:r>
              <a:rPr lang="en-US" dirty="0" smtClean="0"/>
              <a:t>Political </a:t>
            </a:r>
            <a:r>
              <a:rPr lang="en-US" dirty="0"/>
              <a:t>Catholicism.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17" b="-181"/>
          <a:stretch/>
        </p:blipFill>
        <p:spPr>
          <a:xfrm>
            <a:off x="4961964" y="1719071"/>
            <a:ext cx="3326126" cy="4407408"/>
          </a:xfrm>
        </p:spPr>
      </p:pic>
    </p:spTree>
    <p:extLst>
      <p:ext uri="{BB962C8B-B14F-4D97-AF65-F5344CB8AC3E}">
        <p14:creationId xmlns:p14="http://schemas.microsoft.com/office/powerpoint/2010/main" val="35768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Forward to 1945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Germany suffered a humiliating defeat after World War 2; millions of its people were dead and its cities lay in ruins.</a:t>
            </a:r>
          </a:p>
          <a:p>
            <a:r>
              <a:rPr lang="en-US" dirty="0" smtClean="0"/>
              <a:t>The powerful Nazi institutions that laid its framework were now abolished and one-third of the country was now communist. 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477" r="17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5536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Christian Democratic Union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0"/>
            <a:ext cx="4038600" cy="47422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CDU is a centre- right, Christian Democratic party that assumed the Soziale Marktwirtschaft as its economic platform.</a:t>
            </a:r>
          </a:p>
          <a:p>
            <a:r>
              <a:rPr lang="en-US" dirty="0"/>
              <a:t>K</a:t>
            </a:r>
            <a:r>
              <a:rPr lang="en-US" dirty="0" smtClean="0"/>
              <a:t>onrad Adenauer was the shrewd leader of the CDU and chancellor during their time in government.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955" b="1912"/>
          <a:stretch/>
        </p:blipFill>
        <p:spPr>
          <a:xfrm>
            <a:off x="5082634" y="1719071"/>
            <a:ext cx="3349558" cy="4742255"/>
          </a:xfrm>
        </p:spPr>
      </p:pic>
    </p:spTree>
    <p:extLst>
      <p:ext uri="{BB962C8B-B14F-4D97-AF65-F5344CB8AC3E}">
        <p14:creationId xmlns:p14="http://schemas.microsoft.com/office/powerpoint/2010/main" val="236025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mastermind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374" r="14374" b="3742"/>
          <a:stretch/>
        </p:blipFill>
        <p:spPr>
          <a:xfrm>
            <a:off x="4648200" y="1719070"/>
            <a:ext cx="4038600" cy="4406811"/>
          </a:xfrm>
          <a:ln w="38100" cmpd="sng">
            <a:solidFill>
              <a:schemeClr val="tx1"/>
            </a:solidFill>
          </a:ln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6128" y="1719070"/>
            <a:ext cx="4038600" cy="4998971"/>
          </a:xfrm>
        </p:spPr>
        <p:txBody>
          <a:bodyPr>
            <a:normAutofit/>
          </a:bodyPr>
          <a:lstStyle/>
          <a:p>
            <a:r>
              <a:rPr lang="en-US" dirty="0" smtClean="0"/>
              <a:t>Ludwig Erhard was the Minister for Economics from 1949 to 1963; he later served as Chancellor from 1963 to 1966.</a:t>
            </a:r>
          </a:p>
          <a:p>
            <a:r>
              <a:rPr lang="en-US" dirty="0" smtClean="0"/>
              <a:t>He was the brains behind the Social Market Economy</a:t>
            </a:r>
          </a:p>
        </p:txBody>
      </p:sp>
    </p:spTree>
    <p:extLst>
      <p:ext uri="{BB962C8B-B14F-4D97-AF65-F5344CB8AC3E}">
        <p14:creationId xmlns:p14="http://schemas.microsoft.com/office/powerpoint/2010/main" val="163546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pronged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“Soziale”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driving force behind the adoption of these policies in Germany was maintaining social stability.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“Marktwirtschaft”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Dedication to the free market, with pragmatic regulation. </a:t>
            </a:r>
          </a:p>
          <a:p>
            <a:r>
              <a:rPr lang="en-US" dirty="0" smtClean="0"/>
              <a:t>Providing enough for each German.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6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Underlying Ideology: </a:t>
            </a:r>
            <a:br>
              <a:rPr lang="en-US" dirty="0" smtClean="0"/>
            </a:br>
            <a:r>
              <a:rPr lang="en-US" dirty="0" smtClean="0"/>
              <a:t>Christian Ethics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Defines concepts of right (virtuous ) and wrong (sinful) behavior.</a:t>
            </a:r>
          </a:p>
          <a:p>
            <a:r>
              <a:rPr lang="en-US" dirty="0" smtClean="0"/>
              <a:t>More specifically, the Social Market was influenced by Catholic Social Teachings.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361" b="13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421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10348</TotalTime>
  <Words>411</Words>
  <Application>Microsoft Macintosh PowerPoint</Application>
  <PresentationFormat>On-screen Show (4:3)</PresentationFormat>
  <Paragraphs>41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Apothecary</vt:lpstr>
      <vt:lpstr>Die  Soziale Marktwirtschaft</vt:lpstr>
      <vt:lpstr>What is this?</vt:lpstr>
      <vt:lpstr>Origins: Otto Von Bismarck</vt:lpstr>
      <vt:lpstr>Bismarck’s Reforms</vt:lpstr>
      <vt:lpstr>Fast Forward to 1945</vt:lpstr>
      <vt:lpstr>Christian Democratic Union</vt:lpstr>
      <vt:lpstr>The mastermind</vt:lpstr>
      <vt:lpstr>Two pronged</vt:lpstr>
      <vt:lpstr>Underlying Ideology:  Christian Ethics </vt:lpstr>
      <vt:lpstr>Wirtschaftswunder</vt:lpstr>
      <vt:lpstr>Continued Success and Influence</vt:lpstr>
      <vt:lpstr>Why should You care?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 Soziale Marktwirtschaft</dc:title>
  <dc:creator>Antonio Castillo</dc:creator>
  <cp:lastModifiedBy>Dave Forrest</cp:lastModifiedBy>
  <cp:revision>54</cp:revision>
  <dcterms:created xsi:type="dcterms:W3CDTF">2014-05-20T01:38:31Z</dcterms:created>
  <dcterms:modified xsi:type="dcterms:W3CDTF">2014-05-31T17:05:32Z</dcterms:modified>
</cp:coreProperties>
</file>